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52"/>
  </p:notesMasterIdLst>
  <p:sldIdLst>
    <p:sldId id="256" r:id="rId2"/>
    <p:sldId id="257" r:id="rId3"/>
    <p:sldId id="300" r:id="rId4"/>
    <p:sldId id="290" r:id="rId5"/>
    <p:sldId id="299" r:id="rId6"/>
    <p:sldId id="303" r:id="rId7"/>
    <p:sldId id="304" r:id="rId8"/>
    <p:sldId id="306" r:id="rId9"/>
    <p:sldId id="305" r:id="rId10"/>
    <p:sldId id="301" r:id="rId11"/>
    <p:sldId id="308" r:id="rId12"/>
    <p:sldId id="327" r:id="rId13"/>
    <p:sldId id="309" r:id="rId14"/>
    <p:sldId id="310" r:id="rId15"/>
    <p:sldId id="311" r:id="rId16"/>
    <p:sldId id="312" r:id="rId17"/>
    <p:sldId id="313" r:id="rId18"/>
    <p:sldId id="315" r:id="rId19"/>
    <p:sldId id="314" r:id="rId20"/>
    <p:sldId id="317" r:id="rId21"/>
    <p:sldId id="316" r:id="rId22"/>
    <p:sldId id="319" r:id="rId23"/>
    <p:sldId id="320" r:id="rId24"/>
    <p:sldId id="321" r:id="rId25"/>
    <p:sldId id="318" r:id="rId26"/>
    <p:sldId id="322" r:id="rId27"/>
    <p:sldId id="324" r:id="rId28"/>
    <p:sldId id="326" r:id="rId29"/>
    <p:sldId id="328" r:id="rId30"/>
    <p:sldId id="329" r:id="rId31"/>
    <p:sldId id="325" r:id="rId32"/>
    <p:sldId id="330" r:id="rId33"/>
    <p:sldId id="331" r:id="rId34"/>
    <p:sldId id="333" r:id="rId35"/>
    <p:sldId id="332" r:id="rId36"/>
    <p:sldId id="334" r:id="rId37"/>
    <p:sldId id="339" r:id="rId38"/>
    <p:sldId id="340" r:id="rId39"/>
    <p:sldId id="336" r:id="rId40"/>
    <p:sldId id="338" r:id="rId41"/>
    <p:sldId id="341" r:id="rId42"/>
    <p:sldId id="342" r:id="rId43"/>
    <p:sldId id="344" r:id="rId44"/>
    <p:sldId id="345" r:id="rId45"/>
    <p:sldId id="346" r:id="rId46"/>
    <p:sldId id="347" r:id="rId47"/>
    <p:sldId id="343" r:id="rId48"/>
    <p:sldId id="349" r:id="rId49"/>
    <p:sldId id="348" r:id="rId50"/>
    <p:sldId id="288" r:id="rId51"/>
  </p:sldIdLst>
  <p:sldSz cx="12192000" cy="6858000"/>
  <p:notesSz cx="7104063" cy="10234613"/>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 Reale" initials="AR" lastIdx="1" clrIdx="0">
    <p:extLst>
      <p:ext uri="{19B8F6BF-5375-455C-9EA6-DF929625EA0E}">
        <p15:presenceInfo xmlns:p15="http://schemas.microsoft.com/office/powerpoint/2012/main" userId="e36bb89d139391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26" autoAdjust="0"/>
    <p:restoredTop sz="94660"/>
  </p:normalViewPr>
  <p:slideViewPr>
    <p:cSldViewPr snapToGrid="0">
      <p:cViewPr>
        <p:scale>
          <a:sx n="82" d="100"/>
          <a:sy n="82" d="100"/>
        </p:scale>
        <p:origin x="84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08T16:49:54.448"/>
    </inkml:context>
    <inkml:brush xml:id="br0">
      <inkml:brushProperty name="width" value="0.08467" units="cm"/>
      <inkml:brushProperty name="height" value="0.08467" units="cm"/>
      <inkml:brushProperty name="color" value="#ED1C24"/>
      <inkml:brushProperty name="ignorePressure" value="1"/>
    </inkml:brush>
  </inkml:definitions>
  <inkml:traceGroup>
    <inkml:annotationXML>
      <emma:emma xmlns:emma="http://www.w3.org/2003/04/emma" version="1.0">
        <emma:interpretation id="{05DEB550-C1A6-4E03-B51A-EF91363519EF}" emma:medium="tactile" emma:mode="ink">
          <msink:context xmlns:msink="http://schemas.microsoft.com/ink/2010/main" type="inkDrawing" rotatedBoundingBox="5641,8984 10335,8172 10844,11123 6151,11934" hotPoints="10238,9185 10112,11399 5977,11163 6103,8948" semanticType="enclosure" shapeName="Rectangle">
            <msink:sourceLink direction="with" ref="{0CAE7E6D-DBD8-4A85-AC02-620327113FF4}"/>
          </msink:context>
        </emma:interpretation>
      </emma:emma>
    </inkml:annotationXML>
    <inkml:trace contextRef="#ctx0" brushRef="#br0">1814 1943,'0'0,"0"0,0 0,0 0,0 0,0 0,0 0,0 0,0 0,0 0,0 0,0 0,0 0,0 0,0 0,0 0,30 19,8 6,0-2,36 2,20-1,12-7,11-5,4-1,2-3,7-2,7-3,8-1,11-5,6-2,3-4,1-4,2 0,0 0,-6-4,-3 3,-4-1,-8 3,-10 3,-8 3,-4-1,-13 0,-7-1,-7 0,-5 1,-7-2,-8 2,-6-3,-8 1,-7 1,-7 3,-3 2,-7 1,-3 2,-4-4,-3 0,-9 0,-5 0,-4 2,-3 0,1 2,-2 0,-2 0,1-4,1-1,-3 1,-1 0,-1 1,-2 2,-1 0,4 4,1 2,-1 0,-1-1,0 2,-2 1,-3 2,-3 4,0 3,1 2,-2 2,-1 2,2 4,-3 5,0 4,-2 7,1 9,1 1,0 4,-4 3,-3 2,1 3,-1 4,-1 1,-2 1,3-1,-1 3,-1-1,3-1,0 3,-2-1,-1 3,-2-2,3-1,0-2,-1 2,3-5,-1-2,0-1,-2-1,1-4,1-4,-1-4,3-4,-2-2,-1-6,3-1,-1-5,2 1,4-6,-2-1,2-4,-1-4,0-3,-2-2,1-3,-1 0,-3-1,2-3,-5-3,-4-1,-1-2,-1-1,0 0,-4-1,-4 1,0 0,-3 0,-2-1,-4-2,0-2,-3 0,-4 1,-1-2,-4-1,-7 2,-2-3,-5 0,-1 2,-5 2,-1 1,-2-2,0-1,-2 2,-2 0,-6-2,-4 0,-3 1,-10 1,-2 1,-1 2,-1 0,2 1,2 0,3 1,0-1,-2 0,2 1,-1-1,7 3,3 2,6-1,11 4,6 0,8-2,2-1,4-3,4 0,-2-1,2 3,5 0,2 0,5 0,2-1,2-2,4-1,4 1,1-1,1-1,2 1,0 0,3 0,2 0,4 0,0-4,1 0,0-1,1-6,3-5,2-4,-2-1,2-6,0-1,1 1,1-2,3-5,-4-3,-1-3,0-1,2-6,0-1,2-4,0-4,4-3,2-3,0-2,-1-1,-1 0,-1-1,-2 1,1 0,-1 0,0 0,3-3,2-1,0-1,-2 2,0 1,2 1,1 0,-1 1,-1 4,2 1,0 4,3 4,3 4,1 2,0 2,-1 5,1 1,-2 4,1 4,-2 4,1-2,3 4,-1 3,0 1,-1 4,-4 5</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08T16:50:01.704"/>
    </inkml:context>
    <inkml:brush xml:id="br0">
      <inkml:brushProperty name="width" value="0.08467" units="cm"/>
      <inkml:brushProperty name="height" value="0.08467" units="cm"/>
      <inkml:brushProperty name="color" value="#00B050"/>
      <inkml:brushProperty name="ignorePressure" value="1"/>
    </inkml:brush>
  </inkml:definitions>
  <inkml:traceGroup>
    <inkml:annotationXML>
      <emma:emma xmlns:emma="http://www.w3.org/2003/04/emma" version="1.0">
        <emma:interpretation id="{D6E81F4D-AC28-406D-BCA6-8EA30529076E}" emma:medium="tactile" emma:mode="ink">
          <msink:context xmlns:msink="http://schemas.microsoft.com/ink/2010/main" type="inkDrawing" rotatedBoundingBox="3162,10990 9951,11107 9916,13117 3127,13000" hotPoints="9925,11385 9898,13005 3158,12894 3185,11274" semanticType="enclosure" shapeName="Rectangle">
            <msink:sourceLink direction="with" ref="{AFE23AE2-43F6-41D5-AB00-4CFEC4BF39DF}"/>
          </msink:context>
        </emma:interpretation>
      </emma:emma>
    </inkml:annotationXML>
    <inkml:trace contextRef="#ctx0" brushRef="#br0">7676 2422,'0'0,"0"0,0 0,0 0,0 0,0 0,0 0,0 0,0 0,0 0,0 0,0 0,0 0,0 0,0 0,0 0,0 0,0 0,0 0,0 0,0 0,8 33,1 11,1-3,-3-7,-1-10,-3-9,-2 26,0 6,-1-5,0-10,-4 27,-1 10,0 4,1-2,1-3,1-2,1-4,1-3,0-3,0-1,0-1,0-1,1 0,-1-3,0 2,0-2,0-1,0-2,0-1,-4-2,-1-4,0-2,2-3,0-5,1-4,2-1,0-6,0-3,0-4,-4 1,0-3,-1 0,2 0,-1-3,3 1,0 0,1-2,0-2,0-2,0 0,1-2,-5 4,-1 0,0 0,-2 0,0-2,0 0,-1-2,0 0,2 0,-2 0,0 0,-2 0,1 0,2 0,-2 0,1 0,-2 0,-3 0,1 0,-1 0,-2 0,0 0,2 0,-3 0,-2 0,-4 0,0 0,-3 0,0 0,-4 0,-4 0,-1 0,-4 0,-4 0,-2 0,-4 0,-6 0,0 0,-2-4,-7-1,-2 4,-3 3,-3-1,-2 2,-1-2,-4 1,-3-1,-3-1,-5 0,-5 0,-7 0,-2 0,-3-4,-2 0,-1 2,0 4,-3-4,-5-1,-4 0,-4 0,-2 2,-3 0,1 0,-5 4,0-1,-2-3,4 0,-1 0,2 5,1 0,4 0,2-1,3 3,5 1,2-2,4-1,5-1,3-1,3-2,4 1,4-2,3 1,4 0,4-1,2 1,2 0,2 0,2 0,6 0,4 0,2 4,2 1,1-1,0 0,-3-2,3 1,2-2,5-1,7 0,2 3,2 2,4-1,3 0,5-1,2-2,6 0,2-1,5 0,0-4,2-1,4-3,1-1,-1-2,0 1,1-2,2-2,1 1,-3-5,0 1,0-4,2-2,0-1,2-4,0 0,1-3,0-4,0 1,0-5,1-3,-1-5,0-3,0 0,0-2,0 1,0 1,0-2,4-3,1-2,-1-4,0-2,-1-1,-2-1,0 4,-1 0,4 5,1 3,-1 0,0 6,-2 3,0 1,-1 6,-1 1,4 2,1 5,-1 6,0 4,-2 5,3 1,0 3,0 3,-1 3,3 6,-1 2,3 0,0 0,-2 4,2-1,3-2,2 0,8-2,6-2,2 4,4 0,6-1,5 0,5-2,9-1,5 0,2-4,6-2,8 0,5 1,4-2,4-2,4 0,8-2,9 0,6-5,5 2,7 0,6 1,2 3,3-1,-1 2,-3 2,4 1,1 3,0 1,-2 4,-3 2,-3 1,-3-2,-2 2,-1 1,-1-1,-1-2,0 2,-3 1,-5 1,-4 5,-4 2,-2 4,1-2,-2-1,-3 1,-3 2,-6 1,-8 0,-4-3,-7-4,0-4,-4-4,2 0,-4 1,0-2,-7-2,-2 1,-7-3,-3 0,-4 0,-3 0,-3 0,0-4,-5 3,-1 1,1 1,-3 3,-4 2,-3 0,-2-2,-4-1,1 2,-6 1,2 0,2-3,-2-1,-2 0,-3-1,-1-1,-1 0,-1 0,-1-1,-3 1,2 0,-2 0,-1 0,-2 0</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08T16:50:25.831"/>
    </inkml:context>
    <inkml:brush xml:id="br0">
      <inkml:brushProperty name="width" value="0.08467" units="cm"/>
      <inkml:brushProperty name="height" value="0.08467" units="cm"/>
      <inkml:brushProperty name="color" value="#0070C0"/>
      <inkml:brushProperty name="ignorePressure" value="1"/>
    </inkml:brush>
  </inkml:definitions>
  <inkml:traceGroup>
    <inkml:annotationXML>
      <emma:emma xmlns:emma="http://www.w3.org/2003/04/emma" version="1.0">
        <emma:interpretation id="{74AC7B6A-E4A7-4941-B297-756CE26685EF}" emma:medium="tactile" emma:mode="ink">
          <msink:context xmlns:msink="http://schemas.microsoft.com/ink/2010/main" type="inkDrawing" rotatedBoundingBox="5972,6447 13077,6157 13193,8995 6087,9285" hotPoints="13064,6370 13072,9034 6237,9055 6229,6391" semanticType="enclosure" shapeName="Rectangle">
            <msink:sourceLink direction="with" ref="{2CA64A72-FF35-4E7C-8D19-5043D09F1074}"/>
          </msink:context>
        </emma:interpretation>
      </emma:emma>
    </inkml:annotationXML>
    <inkml:trace contextRef="#ctx0" brushRef="#br0">1853 1308,'0'0,"0"0,0 0,0 0,0 0,0 0,0 0,0 0,0 0,0 0,0 0,0 0,0 0,0 0,0 0,0 0,0 0,0 0,0 0,0 0,0 0,0 0,8 30,1 9,1-2,-3-8,-1-7,-3-9,-2-6,0-4,-5 30,-1 9,0-1,1-9,1-10,-2 29,-2 12,-1 3,-1-2,2-1,-2-5,1 0,1-3,3 0,1 2,2-2,1 1,0 2,0 2,0 2,0 1,0 1,1-3,-1-1,0 0,0-2,0-1,0-2,0-4,-4 1,-1-1,1-2,0-2,1-2,2 0,-3 1,-2-2,1-2,2 1,1-6,0 0,1-2,1-2,-4-2,-1 2,1-2,0-5,2-5,0-1,2-1,0-4,0 0,0-3,0 0,0-1,0-1,0 0,0-2,0-4,0-1,0-2,0 0,0-2,0 1,0 0,0 0,0-1,0 1,0 0,0 0,0 0,0 0,0 0,0 0,0 0,0 0,0 0,0 0,0 0,-3 0,-2 0,1 0,0 0,1 0,2 0,-1 0,2 0,0 0,0 0,0 0,1 0,-1 0,0 0,0 0,0 0,0 0,0 0,0 0,0 0,0 0,0 0,14-4,9-1,5-3,0-1,0 2,1 1,1 3,2 1,-1 1,2 1,2 0,3 1,6-1,3 0,3 1,2-1,7 0,3 0,3-4,1-1,4 1,1-4,7 1,5 0,2-1,3 0,3-2,2 1,3-2,6 0,6 0,-2 1,-1 2,-2-1,-3 1,-1-2,-1 1,-2 2,-2 2,1-2,2 0,0 7,1 0,3-1,-2-2,1 1,2-4,-2 0,-3 0,-4 2,-3 1,-5 2,-7 0,-6 0,-3 2,-6-1,-8 0,-1 1,-3-1,-2 0,1 0,-1 0,-1-4,-1-1,-2 1,-5 0,-1 1,-1 1,1 1,-2 1,-1-4,-2-1,-1 1,3 0,-1 6,-1 1,3 1,-2-1,0 1,2-3,-2-3,1-3,1 1,-2 0,1 1,-3 1,1 5,-1 1,-1 1,0-2,0 1,4-3,-2 1,-3-2,1 0,2 0,-1 0,2 0,-2-1,0 1,-1 0,1 0,-1-4,1-1,-1 1,-3 0,1 2,0 0,-3 1,2 1,0 0,-2 0,3 0,-1 0,-1 0,-3 0,3 0,0 0,-1 0,2-3,-5-2,0 1,0 0,1 1,1 2,-2 0,-1 0,-1 1,1 0,-2 1,1-1,0 0,-2 0,-1 0,1 0,-3 0,1-3,-4-2,0 0,-2 1,-1 2,0 0,0 1,-2 0,3 1,-3 0,2 1,0-1,0 4,-1 1,-2 0,-3-1</inkml:trace>
    <inkml:trace contextRef="#ctx0" brushRef="#br0" timeOffset="19444">1573 1437,'0'0,"0"0,0 0,0 0,0 0,0 0,0 0,0 0,0 0,0 0,0 0,0 0,0 0,0 0,0 0,33-22,11-7,-3 1,-7 6,-10 6,24-5,3 1,-5 4,9 1,4 3,0 0,-5 2,-3 3,-2-2,-3 2,1 1,1-2,-1 1,3 1,3-2,1 1,2 1,1-2,0 1,1 0,1 3,2 2,4 0,4 1,3 1,5 1,4-1,-1 0,0 1,6-1,6 0,5-3,2-2,1 0,3 1,-2-2,-4-1,-2 2,-1 1,-1 1,-1-2,-7-1,-1 1,2 2,-2 1,-2-3,2-1,0 2,0 0,1 1,-3-2,-1 0,1 0,0 5,2 2,4 2,2-1,0-1,1 0,-2-1,-1-1,-5 0,-2 0,1 0,-3 0,-4 0,-4 4,-7 0,-3 1,0-1,-1-1,-3-2,1 0,0 0,-1-1,0-1,-3 5,-3 1,2 3,-2 0,-2-1,-6-1,-2 1,2 0,1-5,1-3,0 2,0 2,-1-5,-1 0,4-1,1 0,0 1,-1 0,-2 1,0 1,-1 0,-5-4,0 0,-1-1,-3 2,-3 0,-4 5,-3 2,-2 1,-1-2,-1 0,-4-1,-1-1,-3-1,-1 4,-2 1,-2-1,0 0,0 2,-2 1,-3-2,0 3,-2-1,-1 3,0-1,-4 2,-1 3,0 3,-2 1,-1 3,1 0,2 4,-1 2,0 0,0-2,2 0,2 2,0 4,2 4,0 3,0 3,0 2,1 1,-1 0,0-1,0 5,0 4,0 5,0 3,4 2,1 3,-1 0,0 0,2 4,1 1,-2 0,0-1,-3-2,0 0,-1-2,-1 0,0 0,3-1,2 1,-1-5,0 0,-2-4,0-4,-2-4,0-1,0-3,0-5,0-1,0-1,0-2,0 1,0-4,0-2,-4-4,-1-1,4-2,3-2,-1-3,2-2,-2-3,1-5,-1-2,-1-4,0-1,0-1,0-1</inkml:trace>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08T16:51:30.059"/>
    </inkml:context>
    <inkml:brush xml:id="br0">
      <inkml:brushProperty name="width" value="0.08467" units="cm"/>
      <inkml:brushProperty name="height" value="0.08467" units="cm"/>
      <inkml:brushProperty name="color" value="#ED1C24"/>
      <inkml:brushProperty name="ignorePressure" value="1"/>
    </inkml:brush>
  </inkml:definitions>
  <inkml:traceGroup>
    <inkml:annotationXML>
      <emma:emma xmlns:emma="http://www.w3.org/2003/04/emma" version="1.0">
        <emma:interpretation id="{0CAE7E6D-DBD8-4A85-AC02-620327113FF4}" emma:medium="tactile" emma:mode="ink">
          <msink:context xmlns:msink="http://schemas.microsoft.com/ink/2010/main" type="writingRegion" rotatedBoundingBox="6463,9549 9834,9484 9853,10458 6482,10522">
            <msink:destinationLink direction="with" ref="{05DEB550-C1A6-4E03-B51A-EF91363519EF}"/>
          </msink:context>
        </emma:interpretation>
      </emma:emma>
    </inkml:annotationXML>
    <inkml:traceGroup>
      <inkml:annotationXML>
        <emma:emma xmlns:emma="http://www.w3.org/2003/04/emma" version="1.0">
          <emma:interpretation id="{4930BE40-3563-4170-BAAC-E3291BBE2689}" emma:medium="tactile" emma:mode="ink">
            <msink:context xmlns:msink="http://schemas.microsoft.com/ink/2010/main" type="paragraph" rotatedBoundingBox="6463,9549 9834,9484 9853,10458 6482,10522" alignmentLevel="1"/>
          </emma:interpretation>
        </emma:emma>
      </inkml:annotationXML>
      <inkml:traceGroup>
        <inkml:annotationXML>
          <emma:emma xmlns:emma="http://www.w3.org/2003/04/emma" version="1.0">
            <emma:interpretation id="{299D7AC2-2326-40B3-BBB4-8338FD5BF9B5}" emma:medium="tactile" emma:mode="ink">
              <msink:context xmlns:msink="http://schemas.microsoft.com/ink/2010/main" type="line" rotatedBoundingBox="6463,9549 9834,9484 9853,10458 6482,10522"/>
            </emma:interpretation>
          </emma:emma>
        </inkml:annotationXML>
        <inkml:traceGroup>
          <inkml:annotationXML>
            <emma:emma xmlns:emma="http://www.w3.org/2003/04/emma" version="1.0">
              <emma:interpretation id="{EF14C8F2-DC14-419D-9615-17C1B435263E}" emma:medium="tactile" emma:mode="ink">
                <msink:context xmlns:msink="http://schemas.microsoft.com/ink/2010/main" type="inkWord" rotatedBoundingBox="6463,9549 9834,9484 9853,10458 6482,10522"/>
              </emma:interpretation>
              <emma:one-of disjunction-type="recognition" id="oneOf0">
                <emma:interpretation id="interp0" emma:lang="it-IT" emma:confidence="0">
                  <emma:literal>ZOPPA</emma:literal>
                </emma:interpretation>
                <emma:interpretation id="interp1" emma:lang="it-IT" emma:confidence="0">
                  <emma:literal>COPIA</emma:literal>
                </emma:interpretation>
                <emma:interpretation id="interp2" emma:lang="it-IT" emma:confidence="0">
                  <emma:literal>LOPA</emma:literal>
                </emma:interpretation>
                <emma:interpretation id="interp3" emma:lang="it-IT" emma:confidence="0">
                  <emma:literal>COPTA</emma:literal>
                </emma:interpretation>
                <emma:interpretation id="interp4" emma:lang="it-IT" emma:confidence="0">
                  <emma:literal>COPRA</emma:literal>
                </emma:interpretation>
              </emma:one-of>
            </emma:emma>
          </inkml:annotationXML>
          <inkml:trace contextRef="#ctx0" brushRef="#br0">2296 2802,'0'0,"0"0,0 0,0 0,0 0,0 0,0 0,0 0,0 0,0 0,0 0,0 0,0 0,0 0,0 0,0 0,0 0,0 0,0 0,0 0,0 0,0 0,0 0,0 0,0 0,0 0,0 0,0 0,0 0,0 0,0 0,0 0,0 0,0 0,0 0,0 0,0 0,0 0,0 0,0 0,0 0,0 0,27-14,10-5,-2 2,-6 3,-9 4,-8 3,-5 4,18 5,5 2,-4 0,-4-1,-8 0,-5-1,-5-2,-3 1,-1-1,0 0,23 6,9 1,-2 0,-5-1,-7-3,-4 0,-4-2,-5 0,1 1,-1 2,-2-1,-1 0,0-2,-2 0,0 0,3-3,0-2,1 0,-2 1,0 1,-1 1,0 0,-3 4,-2 0,0 1,-2-2,0 1,-2 1,1 0,-1 0,0-1,-1-1,-2 2,-1 0,-2 3,-2-1,0 2,0 2,0 2,-1 3,0-3,1 1,-1 0,1 1,-1-2,1 0,0 0,-3 1,-1 2,0 0,1 1,1 0,0 0,1-3,-2 0,-1 1,1-1,-1 1,2 1,0 1,2 0,0 0,-1-2,4-2,0 1,4-2,-1 0,2-2,-1-3,2-2,1-2,3 2,1 0,1-1,1 2,0 0,0 0,1-2,-1-1,0-1,1 0,-1-1,2 0,2-1,-1 1,0 0,-1 0,2 0,3 0,0 0,5 0,4 0,0 0,1 0,1 0,-1-3,3-1,1 1,2 0,0 1,-1 1,2 0,0 1,2 0,0 0,-2 0,2 1,1-1,2 0,1 0,-1 0,0 0,0 0,-2-3,0-1,1 1,2 0,-2 1,-3 1,-3 0,1 1,-2-3,-1 2,-4 2,-1-1,-5 1,-3 0,-3 0</inkml:trace>
          <inkml:trace contextRef="#ctx0" brushRef="#br0" timeOffset="961">3110 2981,'0'0,"0"0,0 0,0 0,0 0,0 0,0 0,0 0,0 0,0 0,0 0,0 0,0 0,0 0,0 0,0 0,0 0,0 0,0 0,-3 25,-1 8,1-1,0-7,1-7,1-7,0-5,20 22,7 4,-1-1,-5-7,-6-7,14 7,8 3,1-5,-1-4,0-6,-2-6,-3-3,2-4,-1-3,1-4,-2-2,1-6,1-2,-2-5,-1-2,0-4,-2-2,-4-1,1-2,-5 1,-3 0,-2 0,-2-1,-2 2,-2-1,-3 1,-2 1,-3 3,0 2,-3 2,-3 4,1 2,-2 0,-2 2,-1 0,-2 1,0 1,-2 6,-2-1,0 2,-4 2,-1 2,0 1,-3 4,-2 2,-3 0,1 2,2 0,0 2,-2-1,2 2,2-1,2 0,-2 3,2 2,1 1,-2 1,3 1,0 0,-1 1,1 0,1-1,0 0,1 4,4 0,0 2,3 1,1-1,1 1,2-1,2 0,3-2,0-5,1-4</inkml:trace>
          <inkml:trace contextRef="#ctx0" brushRef="#br0" timeOffset="2306">4249 2672,'0'0,"0"0,0 0,0 0,0 0,0 0,0 0,0 0,0 0,0 0,0 0,0 0,0 0,0 0,0 0,0 24,0 10,0-3,0-5,0-9,0-5,3 22,1 5,-1-4,0-8,-1-8,-1-8,6 19,0 8,0 3,-1-4,-2-4,-2-3,-1-3,0-5,-1-4,-1-4,1-3,0-2,-1-1,1-4,0 0,0-3,0-1,0 0,0 0,0-1,-3-2,0-1,0-2,-3-4,0-2,1-1,-1-3,-3 0,1-1,1-3,-1 0,1-3,-1-1,1 0,1 0,3-2,1 2,0-1,2 0,0 1,0 0,1 1,2 3,1 2,2 0,1-1,1-1,0 1,1-3,2 1,-2 0,2 1,1 2,0 0,0 4,0 2,-2 1,0 2,-2 1,4 3,1-2,3 2,-2 1,-1 1,1 1,0 4,1 2,-2-1,-1 0,-3-1,4 2,-1 1,0 2,1 2,-2 0,-2 1,-4-1,1 2,-1-3,-1 0,-1 3,-2-2,0 2,-1 1,0-2,-1 1,1 1,0-2,0 0,0 2,0-2,-3 1,-1 0,-2 3,-1-3,-1 0,-2 2,-3 1,2-3,-1 1,-1 0,2-1,0 0,2-3,0-1,1-3,-1 1,2 0,1-2,0 3,-1-1,0 2,1 0,-3-1,2-2,1-2</inkml:trace>
          <inkml:trace contextRef="#ctx0" brushRef="#br0" timeOffset="3237">4982 2639,'0'0,"0"0,0 0,0 0,0 0,0 0,0 0,0 0,0 0,0 0,0 0,0 0,0 0,0 0,0 0,0 0,0 0,0 0,0 0,0 0,0 0,0 0,0 0,3 25,1 8,-1-1,0-7,-1-6,-1-8,0-6,-6 20,-3 5,1-3,2-6,1-6,0-6,3-5,-2 23,-1 6,-2 5,0 0,1-4,1-5,1-5,2-4,0-2,1-1,0-2,1-2,-1-1,0 0,1-3,-1 2,0-2,0-3,0-2,0-2,0-1,0-1,0 0,0-1</inkml:trace>
          <inkml:trace contextRef="#ctx0" brushRef="#br0" timeOffset="4299">5031 3168,'0'0,"0"0,0 0,0 0,0 0,0 0,0 0,0 0,0 0,0 0,0 0,0 0,0 0,0 0,0 0,0 0,0 0,0 0,0 0,0 0,0 0,0 0,0 0,0 0,0 0,0 0,31-14,10-4,-1 0,-8 4,-10 4,-8 4,-6 3,-5 1,25-5,7-1,-1 0,-8 1,-7 3,-8 1,-5 2,-3 0,-3 1,-2 1,1-1</inkml:trace>
          <inkml:trace contextRef="#ctx0" brushRef="#br0" timeOffset="3838">5112 2590,'0'0,"0"0,0 0,0 0,0 0,0 0,0 0,0 0,0 0,0 0,0 0,0 0,0 0,0 0,0 0,0 0,0 0,0 0,0 0,0 0,0 0,0 0,0 0,0 0,0 0,0 0,0 0,0 0,14 25,4 8,0-1,-4-7,-4-7,-4-6,-3-7,12 22,4 7,-2-4,2 8,-2 0,-2-1,-3-4,0-5,-3-1,-1-3,3-3,-2-2,0-1,0-2,0 0,2 0,-1-3,0-1,-1-2,0-1,-1-1,-2 1,-2-2,1-1,0-3,-1-1,-2-1,3 2,-1 1,0-1,-1-1,-1 0,-2-1,1-1,-1 1,0-2</inkml:trace>
          <inkml:trace contextRef="#ctx0" brushRef="#br0" timeOffset="5175">5145 2476,'0'0,"0"0,0 0,0 0,0 0,0 0,0 0,0 0,0 0,0 0,0 0,0 0,0 0,0 0,0 0,0 0,0 0,0 0,0 0,0 0,0 0,0 0,-5 25,-3 8,1-1,1-7,2-7,2-7,1-5,0-3,1-3,-11 24,-3 7,0-1,0 6,2 1,1 2,2-3,0-3,1-2,-1 0,2-1,2-3,-2 1,1 0,2-1,-3-1,2 2,-3-2,2 2,0-4,2-1,2-2,1-5,0-3,1 0,-2 1,-1-3,-1-1,1 0,2-1,0-1,0 0,1 0,0 0,0 0,0 0,0 0,0 0,0 0,0-3,0-1,0-1,0-2,0-1</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08T16:51:50.622"/>
    </inkml:context>
    <inkml:brush xml:id="br0">
      <inkml:brushProperty name="width" value="0.0635" units="cm"/>
      <inkml:brushProperty name="height" value="0.0635" units="cm"/>
      <inkml:brushProperty name="color" value="#177D36"/>
      <inkml:brushProperty name="ignorePressure" value="1"/>
    </inkml:brush>
  </inkml:definitions>
  <inkml:traceGroup>
    <inkml:annotationXML>
      <emma:emma xmlns:emma="http://www.w3.org/2003/04/emma" version="1.0">
        <emma:interpretation id="{AFE23AE2-43F6-41D5-AB00-4CFEC4BF39DF}" emma:medium="tactile" emma:mode="ink">
          <msink:context xmlns:msink="http://schemas.microsoft.com/ink/2010/main" type="writingRegion" rotatedBoundingBox="3945,11667 8066,11463 8121,12560 3999,12764">
            <msink:destinationLink direction="with" ref="{D6E81F4D-AC28-406D-BCA6-8EA30529076E}"/>
          </msink:context>
        </emma:interpretation>
      </emma:emma>
    </inkml:annotationXML>
    <inkml:traceGroup>
      <inkml:annotationXML>
        <emma:emma xmlns:emma="http://www.w3.org/2003/04/emma" version="1.0">
          <emma:interpretation id="{FDD9DD3B-7047-41C5-BA67-D71947A966EE}" emma:medium="tactile" emma:mode="ink">
            <msink:context xmlns:msink="http://schemas.microsoft.com/ink/2010/main" type="paragraph" rotatedBoundingBox="3945,11667 8066,11463 8121,12560 3999,12764" alignmentLevel="1"/>
          </emma:interpretation>
        </emma:emma>
      </inkml:annotationXML>
      <inkml:traceGroup>
        <inkml:annotationXML>
          <emma:emma xmlns:emma="http://www.w3.org/2003/04/emma" version="1.0">
            <emma:interpretation id="{40CFCCA0-CE9C-42EF-BF05-37187F4D9F81}" emma:medium="tactile" emma:mode="ink">
              <msink:context xmlns:msink="http://schemas.microsoft.com/ink/2010/main" type="line" rotatedBoundingBox="3945,11667 8066,11463 8121,12560 3999,12764"/>
            </emma:interpretation>
          </emma:emma>
        </inkml:annotationXML>
        <inkml:traceGroup>
          <inkml:annotationXML>
            <emma:emma xmlns:emma="http://www.w3.org/2003/04/emma" version="1.0">
              <emma:interpretation id="{A72F7D89-08A9-42CA-B8C3-EF36BAFA0DB4}" emma:medium="tactile" emma:mode="ink">
                <msink:context xmlns:msink="http://schemas.microsoft.com/ink/2010/main" type="inkWord" rotatedBoundingBox="3945,11667 8066,11463 8121,12560 3999,12764"/>
              </emma:interpretation>
              <emma:one-of disjunction-type="recognition" id="oneOf0">
                <emma:interpretation id="interp0" emma:lang="it-IT" emma:confidence="0">
                  <emma:literal>BUYER</emma:literal>
                </emma:interpretation>
                <emma:interpretation id="interp1" emma:lang="it-IT" emma:confidence="0">
                  <emma:literal>BuYER</emma:literal>
                </emma:interpretation>
                <emma:interpretation id="interp2" emma:lang="it-IT" emma:confidence="0">
                  <emma:literal>BuyER</emma:literal>
                </emma:interpretation>
                <emma:interpretation id="interp3" emma:lang="it-IT" emma:confidence="0">
                  <emma:literal>BOYER</emma:literal>
                </emma:interpretation>
                <emma:interpretation id="interp4" emma:lang="it-IT" emma:confidence="0">
                  <emma:literal>BUyER</emma:literal>
                </emma:interpretation>
              </emma:one-of>
            </emma:emma>
          </inkml:annotationXML>
          <inkml:trace contextRef="#ctx0" brushRef="#br0">416 2179,'0'0,"0"0,0 0,0 0,0 0,0 0,0 0,0 0,0 0,0 0,0 0,0 0,0 0,0 0,0 0,0 0,-8 25,-3 8,0-1,3-7,2-7,2 21,2 3,2-4,0-9,0 11,0 7,0-1,1-2,-1-3,0-3,0-2,0-3,-2 0,-2-3,1-2,-1-3,3 1,-1-2,1-2,1-3,0 0,0-3,0 1,1-4,-4 0,0-4,-1 0,1-1,1-2,1-2,0-3,-2 0,0-1,-1-3,2-1,0-2,-2-4,0 0,0 0,-2-2,1-2,0-3,-1-2,0-1,1-2,0-4,-1 2,1-3,-1-1,0-1,1-2,2-1,2 0,0-1,0 0,1 3,0 1,1-1,-1 3,0 3,3 3,0-1,1 1,2 1,3 1,2 1,2 2,-1-1,0 4,4 0,2 0,0 3,3 0,1 1,-1 3,-1-1,-1 1,-2 2,0 4,0 1,-1 2,-3 3,-3 0,1 2,0 1,1 1,0 1,-2 1,-1 1,-4-1,1 0,-1 3,-1 2,1 1,-2 0,-2-2,-2-3,0 3,-3 2,0-3,-3-1,0 1,-1-1,-4 1,0 1,0-1,1 1,-2 1,0-5,-2 1,-1-2,0-4,3-3,0 1,0-1,2 0,1-1,1-2,-1-1,3 0,1 0,2 0,2 0,1 0,1 0,0 0,0 0,1 0,2 0,1 0,3-3,2-1,0 1,1 0,2 1,-1 1,3-3,1 0,2 4,1 0,-4 2,2 0,2-1,-1 1,0 1,1 1,-1 0,-1 2,4-1,0 2,-1 1,0 0,-1 0,-3-2,-2 4,0-1,1 6,0-3,-2 3,-3-1,-3-2,0 0,-1-2,-1-1,-1-1,-2 0,0 0,-4 0,-1-1,1 2,-4 2,2-2,-3-2,-2-2,-3-2,0 2,-2-1,-2-1,1 1,-1-4,0 2,1-2,-1 0,-2 0,-1 0,-3-1,1 1,-3-2,1 0,-2 2,-1 1,2 0,1 0,-1-1,2 1,-1-1,1-2,3-2,4 1,4-1,1 3,2-1,4 1,2 1,1 0,2 0</inkml:trace>
          <inkml:trace contextRef="#ctx0" brushRef="#br0" timeOffset="1261">986 2538,'0'0,"0"0,0 0,0 0,0 0,0 0,0 0,0 0,0 0,0 0,0 0,0 0,0 0,0 0,0 0,0 0,0 0,-3 25,0 8,-1-2,1-5,1-8,1-7,6 21,2 3,-1-3,1-8,-3-7,-2-8,2 24,3 8,1 3,0-3,1-4,-2-4,0-6,2-4,3-4,1-5,4-2,2-2,1-5,3-1,-1-3,0-3,0-5,1-3,-2-4,-1-1,1-2,0-3,0 0,-2-4,-1-2,-4 0,-1-1,0-1,-2 1,-1 2,-2 4,-1-2,-1 2,1 1,-3-2,-1 0,-2 2,0 0,-1 2,0 1,0 0,-1 1,-1 0,-2 0,0 0,2 0,-3 0,-1 2,2 1,1 0,1 3,1 0,1 1,-3 2,-1 3,1 0,0-1,1 1,2 1,-1 2,1 0,2 3,2 2,-1 0</inkml:trace>
          <inkml:trace contextRef="#ctx0" brushRef="#br0" timeOffset="1895">1751 2374,'0'0,"0"0,0 0,0 0,0 0,0 0,0 0,0 0,0 0,0 0,0 0,0 0,0 0,0 0,0 0,0 0,0 0,0 0,0 0,0 0,0 0,0 0,25 25,8 8,-1-1,-7-7,-6-7,-8-7,-6-5,-2-3,-3-3,-1-1,22 18,7 8,2 1,-2-3,-5-6,-4-3,-5-3,-6-5,-3-3</inkml:trace>
          <inkml:trace contextRef="#ctx0" brushRef="#br0" timeOffset="2438">2190 2423,'0'0,"0"0,0 0,0 0,0 0,0 0,0 0,0 0,0 0,0 0,0 0,0 0,0 0,0 0,0 0,0 0,0 0,-3 25,0 8,-1-1,1-7,1-7,1-6,0-6,1-4,0-2,-5 24,-2 8,-1-2,3-6,-7 10,-4 2,0 0,1-3,0-2,-1 0,3-3,1-1,2-2,1-2,1-3,-1-2,-2-1,3 0,1-1,-1-3,1-1,2-3,-1 1,0-2,2 0,1-1,-2 2,1-2,0-1,1 0,1 0,1-1,1-2,0 2,0-1,0 0,0-1,0-2,1 0</inkml:trace>
          <inkml:trace contextRef="#ctx0" brushRef="#br0" timeOffset="3134">2533 2407,'0'0,"0"0,0 0,0 0,0 0,0 0,0 0,0 0,0 0,0 0,0 0,0 0,0 0,0 0,0 0,0 0,0 0,0 0,0 0,0 0,0 0,0 0,0 0,0 0,0 25,0 8,0-1,0-7,0-7,0-7,0 21,0 3,0-3,0-8,0-7,0-7,0-5,9 21,1 7,1-3,6 0,2-6,2-4,0-5,1-3,3-3,0-4,-2-1,2-3,0-1,1 0,-3-4,1 0,-1 0,1-2,0 0,0 1,-3-1,-3 0,-1 2,-2 0,1 2,-4 0,0 2,-2 0,0 0,-2 1,0-1,-1 0,-2 0,2 0,-2 0,0 0</inkml:trace>
          <inkml:trace contextRef="#ctx0" brushRef="#br0" timeOffset="3915">2272 2243,'0'0,"0"0,0 0,0 0,0 0,0 0,0 0,0 0,0 0,0 0,0 0,0 0,0 0,0 0,0 0,0 0,0 0,27-2,10-2,-2 1,-7-1,-7 3,16-6,3-1,-5 1,-10 1,-8 2,21-1,8 0,4 2,-3-1,-8 3,-12 0</inkml:trace>
          <inkml:trace contextRef="#ctx0" brushRef="#br0" timeOffset="3551">2451 2586,'0'0,"0"0,0 0,0 0,0 0,0 0,0 0,0 0,0 0,0 0,0 0,0 0,0 0,0 0,0 0,0 0,0 0,0 0,0 0,0 0,0 0,0 0,28 0,9 0,-2 0,-7 0,-8 0,-7 0,-7 0,22-2,5-2,-2 0,-7 1,-8 1,-5 1,-6 1,-4-1</inkml:trace>
          <inkml:trace contextRef="#ctx0" brushRef="#br0" timeOffset="5473">3461 2211,'0'0,"0"0,0 0,0 0,0 0,0 0,0 0,0 0,0 0,0 0,0 0,0 0,0 0,0 0,6 25,1 8,0-1,-1-7,-2-7,-2-6,5 21,1 6,-1-3,1 4,3 4,-2-6,-1-2,0-2,-2-4,0-2,-3-2,2-4,-1 1,0-1,-2-2,0-1,-1-4,2-2,1-3,0 0,-2-2,0 0,-2-1,1-2,-1-1,0-3,0 1,-3-5,0-4,-1-3,-2-3,1-2,0-4,-2-4,2-5,-3-1,1-3,-1-3,0-2,2-3,2 0,-2-2,5 2,0 1,2 2,0 1,0 5,3 2,0 3,3 1,2 1,1 2,0 2,2 2,2 1,-2 1,-1 0,2 0,0 3,2 1,3 2,2 3,-3 2,-2 4,1 0,-4 1,2 0,1 3,-1 4,-1 4,-2 2,-1 2,-2 4,-1 1,-3 4,-5-1,-2 2,-4 0,-2 0,-1-1,0 2,-3-2,-1-2,0-1,-2-3,2 0,1-2,1 1,0-4,2-1,0 0,4-1,-1-1,1-1,2-3,1-2,1-2,1 4,1 2,0-1,4-2,0-1,2 0,4 4,2 0,2 0,1 1,1 0,4-1,0 2,4 0,-1 3,2-2,-1 0,1 1,2 2,0-2,-1 0,0 0,-1 1,3 2,-2-3,0 0,-1 1,1 1,-1 0,-3 1,1 1,-1-3,-1 0,-2 0,-1-2,-1-1,0 2,-1 1,-2-2,-5-2</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08T16:52:03.611"/>
    </inkml:context>
    <inkml:brush xml:id="br0">
      <inkml:brushProperty name="width" value="0.0635" units="cm"/>
      <inkml:brushProperty name="height" value="0.0635" units="cm"/>
      <inkml:brushProperty name="color" value="#3165BB"/>
      <inkml:brushProperty name="ignorePressure" value="1"/>
    </inkml:brush>
  </inkml:definitions>
  <inkml:traceGroup>
    <inkml:annotationXML>
      <emma:emma xmlns:emma="http://www.w3.org/2003/04/emma" version="1.0">
        <emma:interpretation id="{2CA64A72-FF35-4E7C-8D19-5043D09F1074}" emma:medium="tactile" emma:mode="ink">
          <msink:context xmlns:msink="http://schemas.microsoft.com/ink/2010/main" type="writingRegion" rotatedBoundingBox="6595,7394 11200,7133 11245,7943 6641,8205">
            <msink:destinationLink direction="with" ref="{74AC7B6A-E4A7-4941-B297-756CE26685EF}"/>
          </msink:context>
        </emma:interpretation>
      </emma:emma>
    </inkml:annotationXML>
    <inkml:traceGroup>
      <inkml:annotationXML>
        <emma:emma xmlns:emma="http://www.w3.org/2003/04/emma" version="1.0">
          <emma:interpretation id="{207658F1-31D4-402D-8D32-B75105DDA483}" emma:medium="tactile" emma:mode="ink">
            <msink:context xmlns:msink="http://schemas.microsoft.com/ink/2010/main" type="paragraph" rotatedBoundingBox="6595,7394 11200,7133 11245,7943 6641,8205" alignmentLevel="1"/>
          </emma:interpretation>
        </emma:emma>
      </inkml:annotationXML>
      <inkml:traceGroup>
        <inkml:annotationXML>
          <emma:emma xmlns:emma="http://www.w3.org/2003/04/emma" version="1.0">
            <emma:interpretation id="{EC6D3818-F199-46BE-9FD0-96373FD2152F}" emma:medium="tactile" emma:mode="ink">
              <msink:context xmlns:msink="http://schemas.microsoft.com/ink/2010/main" type="line" rotatedBoundingBox="6595,7394 11200,7133 11245,7943 6640,8205"/>
            </emma:interpretation>
          </emma:emma>
        </inkml:annotationXML>
        <inkml:traceGroup>
          <inkml:annotationXML>
            <emma:emma xmlns:emma="http://www.w3.org/2003/04/emma" version="1.0">
              <emma:interpretation id="{F9D2AD17-C77A-4CCF-BE03-AC5797965E37}" emma:medium="tactile" emma:mode="ink">
                <msink:context xmlns:msink="http://schemas.microsoft.com/ink/2010/main" type="inkWord" rotatedBoundingBox="6595,7394 11200,7133 11245,7943 6640,8205"/>
              </emma:interpretation>
              <emma:one-of disjunction-type="recognition" id="oneOf0">
                <emma:interpretation id="interp0" emma:lang="it-IT" emma:confidence="0">
                  <emma:literal>SELLER</emma:literal>
                </emma:interpretation>
                <emma:interpretation id="interp1" emma:lang="it-IT" emma:confidence="0">
                  <emma:literal>5ELLER</emma:literal>
                </emma:interpretation>
                <emma:interpretation id="interp2" emma:lang="it-IT" emma:confidence="0">
                  <emma:literal>sELLER</emma:literal>
                </emma:interpretation>
                <emma:interpretation id="interp3" emma:lang="it-IT" emma:confidence="0">
                  <emma:literal>SElLER</emma:literal>
                </emma:interpretation>
                <emma:interpretation id="interp4" emma:lang="it-IT" emma:confidence="0">
                  <emma:literal>sElLER</emma:literal>
                </emma:interpretation>
              </emma:one-of>
            </emma:emma>
          </inkml:annotationXML>
          <inkml:trace contextRef="#ctx0" brushRef="#br0">1509 1104,'0'0,"0"0,0 0,0 0,0 0,0 0,0 0,0 0,0 0,0 0,0 0,0 0,0 0,0 0,0 0,0 0,0 0,0 0,0 0,0 0,0 0,0 0,0 0,0 0,0 0,0 0,0 0,0 0,0 0,0 0,-22 5,-7 3,1-2,5 1,6-3,8-2,-22 8,-4 1,3-1,8-1,-10 5,-1 3,3 2,0 0,4-3,6-2,5 1,2-4,3-3,4 0,4-2,1 5,6-1,1-1,3 0,2 1,4 2,2-1,3 0,3-1,1 0,5-2,2 1,-1 2,0-3,1 3,2-2,0 0,1 2,-2-2,-1 2,-3-3,0 2,-2-2,-1-2,-3 1,-5-2,2 3,-3-1,-4-2,-4-1,1 0,-2 1,-4 2,-2 2,-3 3,-3-1,-1 1,-2 0,-6 2,-3-2,0 0,-3 0,0-1,-3 0,1 1,-1-2,1 0,-1-1,-3 1,3-3,-2 2,-2-1,3 0,-1 2,2 0,-1 0,-1 1,1 0,-1-1,2 0,2-1,2-1,3-2,0 1,5-1,1-1,2-2,3-2,0 3,2 0,1 0,1-2,2 0,0-2,1 1,0-1</inkml:trace>
          <inkml:trace contextRef="#ctx0" brushRef="#br0" timeOffset="1540">1916 1201,'0'0,"0"0,0 0,0 0,0 0,0 0,0 0,0 0,0 0,0 0,0 0,0 0,0 0,0 0,0 0,0 0,22-9,8-2,-2 1,-6 2,-6 2,-5 2,21-1,8 1,-5 0,-8 1,-9 2,-7 0,-4 1,19-2,7-2,-3 0,-6 2</inkml:trace>
          <inkml:trace contextRef="#ctx0" brushRef="#br0" timeOffset="1149">1948 1511,'0'0,"0"0,0 0,0 0,0 0,0 0,0 0,0 0,0 0,0 0,0 0,0 0,0 0,0 0,0 0,0 0,25-8,8-3,-1 1,-7 1,-7 3,-7 2,-5 3,-3 0,19-2,6 0,-1 0,-6 0,-6 2,-6 0,-4 0,-3 1,-2 0,-1 0,0 1,-1-1,1 0</inkml:trace>
          <inkml:trace contextRef="#ctx0" brushRef="#br0" timeOffset="774">1997 1218,'0'0,"0"0,0 0,0 0,0 0,0 0,0 0,0 0,0 0,0 0,0 0,0 0,0 0,0 0,0 0,0 0,0 0,0 25,0 8,0-1,0-7,0-6,0-8,0-6,-3 23,-1 5,0-2,2-7,0-8,1-5,0-6,1 19,0 5,0 6,0 0,0-3,0-5,3-6,1-8,-1 1,1-3,0 0,1-3,2-1,2 0,1-1,0-2,1-1,5-2,0 0,3-1,-1 0,2 0,1-3,1-1,-1 0,-1-2,-2 1,3 0,-1 2,0-3,-3 1,-3 1,0 2,-1 0,-1 1,0-2,0-1,-3 0,-1 2,0 0,-1 1,-3 1,0-1,-3 1</inkml:trace>
          <inkml:trace contextRef="#ctx0" brushRef="#br0" timeOffset="3471">2892 1202,'0'0,"0"0,0 0,0 0,0 0,0 0,0 0,0 0,0 0,0 0,0 0,0 0,0 0,0 0,0 0,0 0,0 0,0 0,0 0,0 0,0 0,0 0,0 0,0 0,-16 25,-6 8,1-1,3-7,6-7,5-7,3-4,3-5,-8 23,-1 7,0-2,2-6,3-7,2-7,1-4,2-4,-6 12,-1 4,1-2,0-1,3-2,1-1,0-3,2-2,0-3,0-2,0-1,1-2,-1 1,0-1,3 4,1 0,2 0,3 0,0-1,1 2,3 0,3 0,3 2,0-1,3 0,2-2,5 0,-2-3,1 1,-3-4,3 0,-3-1,-3 1,1 0,0-1,0 0,0 0,-1 1,-2 1,-2 2,0-1,-4 1,-5 0</inkml:trace>
          <inkml:trace contextRef="#ctx0" brushRef="#br0" timeOffset="4213">3447 1137,'0'0,"0"0,0 0,0 0,0 0,0 0,0 0,0 0,0 0,0 0,0 0,0 0,0 0,0 0,0 0,0 0,0 0,0 0,0 0,-3 25,-1 8,1-1,0-7,1-7,1-6,0-7,-1 20,-2 5,0-3,1-6,2-6,0-6,0-5,1-3,-3 24,0 7,-1-2,1-5,2 0,-1-3,4-6,2-5,2-3,1-1,1-3,0-2,1-3,2-3,2 0,1 1,1 0,1 1,0 2,1 0,0 0,0 0,-1 0,3 0,1 0,0 3,-1 0,-1-2,0-2,2 0,0 0,-1-1,-3 1,-1 0,-4 1,-1 0,-2 0,0 0,3 0,-3 0,2 3,-1 0,-3 1</inkml:trace>
          <inkml:trace contextRef="#ctx0" brushRef="#br0" timeOffset="5378">3788 1137,'0'0,"0"0,0 0,0 0,0 0,0 0,0 0,0 0,0 0,0 0,0 0,0 0,0 0,25-8,8-3,-1 1,-7 1,-7 3,21 5,3 3,-4 0,-9 2,15-8,5-1,1-2,-6-1,-5 1,-3 1,-6-1,-4 1,-1 1,-3-1,-2 0,-4 1,-5 2</inkml:trace>
          <inkml:trace contextRef="#ctx0" brushRef="#br0" timeOffset="5017">3903 1284,'0'0,"0"0,0 0,0 0,0 0,0 0,0 0,0 0,0 0,0 0,0 0,0 0,0 0,0 0,25 3,8 0,-1 1,-7-2,-6 1,17-2,3-1,-5 1,-9-1,-7 0,-9-1,21-1,7-5,1 0,-5-2,-3-2,-6 0,-6 3,-6 2</inkml:trace>
          <inkml:trace contextRef="#ctx0" brushRef="#br0" timeOffset="4663">3967 1169,'0'0,"0"0,0 0,0 0,0 0,0 0,0 0,0 0,0 0,0 0,0 0,0 0,0 0,0 0,0 0,2 25,2 8,0-1,-1-7,-2-7,1-6,-2-7,12 23,2 5,0-2,-3-7,-3-7,-3-7,-2-5,21 11,8 1,1 3,3-4,-4-4,-2-4,-3-3,-2-6,-4-2,1-1,-2 1,0 0,-1 1,-5 1,-3 0,-5 1</inkml:trace>
          <inkml:trace contextRef="#ctx0" brushRef="#br0" timeOffset="6451">4733 1137,'0'0,"0"0,0 0,0 0,0 0,0 0,0 0,0 0,0 0,0 0,0 0,6 25,1 8,0-1,-1-7,-2-6,-2-8,5 20,1 4,-1-4,-2-6,2 5,1 2,1-4,-2-2,0-4,0-5,-2 1,-2-5,2 0,0-2,-1-4,-2-3,3 4,0 0,-1-1,-2-1,0-3,-1-2,-1 0,-2-3,-2-2,-3-5,1-2,0-4,-1-2,1-2,-2-1,1-5,-1-3,0-2,2-2,2 3,1-1,0 4,-2 2,2 2,0 1,2 0,0 1,0-2,4 1,0 1,1 0,2 2,3 0,2 2,3 0,1 0,1 2,1 2,-1 2,1 0,2 3,2 0,-1 4,-1 1,-3 1,-3 4,-2 4,-3 3,-4 4,-2 3,-1 3,-2 1,-2-2,-1 4,0-2,-3 3,-1-1,-1-1,-1 1,-2 0,-1-2,-1-2,-2 0,3-2,0-1,0 1,2-4,-3 0,2-4,-1-2,2-3,1 1,1-1,2 0,1-1,0-3,2 1,4-1,1 0,7 0,5 0,5 0,3 3,1 0,1 3,3 1,2 1,3 0,1-2,3 1,2 0,0 1,-1 1,-2 0,0 1,0 2,-1-2,0 1,-4-2,-3 1,-1-2,-1 0,-4 3,0-2,-5-1,-5-3</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Segnaposto data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F376733C-74A7-46A3-9654-24EBAEB473DA}" type="datetimeFigureOut">
              <a:rPr lang="en-GB" smtClean="0"/>
              <a:t>13/03/2017</a:t>
            </a:fld>
            <a:endParaRPr lang="en-GB"/>
          </a:p>
        </p:txBody>
      </p:sp>
      <p:sp>
        <p:nvSpPr>
          <p:cNvPr id="4" name="Segnaposto immagine diapositiva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Segnaposto note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egnaposto numero diapositiva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687B216D-2C16-4B87-9DE9-87CC7F83CA40}" type="slidenum">
              <a:rPr lang="en-GB" smtClean="0"/>
              <a:t>‹N›</a:t>
            </a:fld>
            <a:endParaRPr lang="en-GB"/>
          </a:p>
        </p:txBody>
      </p:sp>
    </p:spTree>
    <p:extLst>
      <p:ext uri="{BB962C8B-B14F-4D97-AF65-F5344CB8AC3E}">
        <p14:creationId xmlns:p14="http://schemas.microsoft.com/office/powerpoint/2010/main" val="2880831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0D04EB36-435E-467D-A179-9C16F49F3963}" type="datetime1">
              <a:rPr lang="it-IT" smtClean="0"/>
              <a:t>13/03/2017</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endParaRPr lang="it-IT" dirty="0"/>
          </a:p>
        </p:txBody>
      </p:sp>
    </p:spTree>
    <p:extLst>
      <p:ext uri="{BB962C8B-B14F-4D97-AF65-F5344CB8AC3E}">
        <p14:creationId xmlns:p14="http://schemas.microsoft.com/office/powerpoint/2010/main" val="651463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3D58ECEA-9239-4B41-A7E4-857D36B37B3C}" type="datetime1">
              <a:rPr lang="it-IT" smtClean="0"/>
              <a:t>13/03/2017</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3727487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8350D939-F5CF-4702-A2F5-A9FB485F9ED9}" type="datetime1">
              <a:rPr lang="it-IT" smtClean="0"/>
              <a:t>13/03/2017</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185680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fld id="{0A4D6538-4339-431E-9E82-B28DBD435FAB}" type="datetime1">
              <a:rPr lang="it-IT" smtClean="0"/>
              <a:t>13/03/2017</a:t>
            </a:fld>
            <a:endParaRPr lang="it-IT"/>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79613D2F-1235-4D3C-8D26-D4D79EEE859A}" type="slidenum">
              <a:rPr lang="it-IT" smtClean="0"/>
              <a:pPr/>
              <a:t>‹N›</a:t>
            </a:fld>
            <a:r>
              <a:rPr lang="it-IT" dirty="0"/>
              <a:t> of  27</a:t>
            </a:r>
          </a:p>
        </p:txBody>
      </p:sp>
    </p:spTree>
    <p:extLst>
      <p:ext uri="{BB962C8B-B14F-4D97-AF65-F5344CB8AC3E}">
        <p14:creationId xmlns:p14="http://schemas.microsoft.com/office/powerpoint/2010/main" val="3969349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p:cNvSpPr>
            <a:spLocks noGrp="1"/>
          </p:cNvSpPr>
          <p:nvPr>
            <p:ph type="dt" sz="half" idx="10"/>
          </p:nvPr>
        </p:nvSpPr>
        <p:spPr/>
        <p:txBody>
          <a:bodyPr/>
          <a:lstStyle/>
          <a:p>
            <a:fld id="{8875D97D-FC35-4464-8BFC-7A184AC5D3E7}" type="datetime1">
              <a:rPr lang="it-IT" smtClean="0"/>
              <a:t>13/03/2017</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9613D2F-1235-4D3C-8D26-D4D79EEE859A}" type="slidenum">
              <a:rPr lang="it-IT" smtClean="0"/>
              <a:t>‹N›</a:t>
            </a:fld>
            <a:r>
              <a:rPr lang="it-IT" dirty="0"/>
              <a:t> of 27 </a:t>
            </a:r>
          </a:p>
        </p:txBody>
      </p:sp>
    </p:spTree>
    <p:extLst>
      <p:ext uri="{BB962C8B-B14F-4D97-AF65-F5344CB8AC3E}">
        <p14:creationId xmlns:p14="http://schemas.microsoft.com/office/powerpoint/2010/main" val="988707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0016EF89-A619-4D33-8397-EB1F6393B638}" type="datetime1">
              <a:rPr lang="it-IT" smtClean="0"/>
              <a:t>13/03/2017</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79613D2F-1235-4D3C-8D26-D4D79EEE859A}" type="slidenum">
              <a:rPr lang="it-IT" smtClean="0"/>
              <a:t>‹N›</a:t>
            </a:fld>
            <a:r>
              <a:rPr lang="it-IT" dirty="0"/>
              <a:t> of 27 </a:t>
            </a:r>
          </a:p>
        </p:txBody>
      </p:sp>
    </p:spTree>
    <p:extLst>
      <p:ext uri="{BB962C8B-B14F-4D97-AF65-F5344CB8AC3E}">
        <p14:creationId xmlns:p14="http://schemas.microsoft.com/office/powerpoint/2010/main" val="3879997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91DCCD15-6BF7-41FB-85BE-9E0477DBE822}" type="datetime1">
              <a:rPr lang="it-IT" smtClean="0"/>
              <a:t>13/03/2017</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33147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45018319-37B5-44F6-A516-3B12F2B8341C}" type="datetime1">
              <a:rPr lang="it-IT" smtClean="0"/>
              <a:t>13/03/2017</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79613D2F-1235-4D3C-8D26-D4D79EEE859A}" type="slidenum">
              <a:rPr lang="it-IT" smtClean="0"/>
              <a:t>‹N›</a:t>
            </a:fld>
            <a:r>
              <a:rPr lang="it-IT" dirty="0"/>
              <a:t> of 27 </a:t>
            </a:r>
          </a:p>
        </p:txBody>
      </p:sp>
    </p:spTree>
    <p:extLst>
      <p:ext uri="{BB962C8B-B14F-4D97-AF65-F5344CB8AC3E}">
        <p14:creationId xmlns:p14="http://schemas.microsoft.com/office/powerpoint/2010/main" val="255314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574CEFAC-69F3-40CF-991D-6243B1C20B15}" type="datetime1">
              <a:rPr lang="it-IT" smtClean="0"/>
              <a:t>13/03/2017</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134198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1A9A5F15-AB8A-4C65-8ED0-708E589342AA}" type="datetime1">
              <a:rPr lang="it-IT" smtClean="0"/>
              <a:t>13/03/2017</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1259790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30946448-3B0F-4D4B-96BC-439B8E656ABF}" type="datetime1">
              <a:rPr lang="it-IT" smtClean="0"/>
              <a:t>13/03/2017</a:t>
            </a:fld>
            <a:endParaRPr lang="it-IT"/>
          </a:p>
        </p:txBody>
      </p:sp>
      <p:sp>
        <p:nvSpPr>
          <p:cNvPr id="6" name="Segnaposto piè di pagina 5"/>
          <p:cNvSpPr>
            <a:spLocks noGrp="1"/>
          </p:cNvSpPr>
          <p:nvPr>
            <p:ph type="ftr" sz="quarter" idx="11"/>
          </p:nvPr>
        </p:nvSpPr>
        <p:spPr/>
        <p:txBody>
          <a:bodyPr/>
          <a:lstStyle/>
          <a:p>
            <a:endParaRPr lang="en-US" dirty="0"/>
          </a:p>
        </p:txBody>
      </p:sp>
      <p:sp>
        <p:nvSpPr>
          <p:cNvPr id="7" name="Segnaposto numero diapositiva 6"/>
          <p:cNvSpPr>
            <a:spLocks noGrp="1"/>
          </p:cNvSpPr>
          <p:nvPr>
            <p:ph type="sldNum" sz="quarter" idx="12"/>
          </p:nvPr>
        </p:nvSpPr>
        <p:spPr/>
        <p:txBody>
          <a:bodyPr/>
          <a:lstStyle/>
          <a:p>
            <a:fld id="{79613D2F-1235-4D3C-8D26-D4D79EEE859A}" type="slidenum">
              <a:rPr lang="it-IT" smtClean="0"/>
              <a:t>‹N›</a:t>
            </a:fld>
            <a:endParaRPr lang="it-IT"/>
          </a:p>
        </p:txBody>
      </p:sp>
    </p:spTree>
    <p:extLst>
      <p:ext uri="{BB962C8B-B14F-4D97-AF65-F5344CB8AC3E}">
        <p14:creationId xmlns:p14="http://schemas.microsoft.com/office/powerpoint/2010/main" val="130045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B0D57-0F55-44DF-BF9D-F3D303985637}" type="datetime1">
              <a:rPr lang="it-IT" smtClean="0"/>
              <a:t>13/03/2017</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613D2F-1235-4D3C-8D26-D4D79EEE859A}" type="slidenum">
              <a:rPr lang="it-IT" smtClean="0"/>
              <a:pPr/>
              <a:t>‹N›</a:t>
            </a:fld>
            <a:r>
              <a:rPr lang="it-IT" dirty="0"/>
              <a:t> of 27 </a:t>
            </a:r>
          </a:p>
        </p:txBody>
      </p:sp>
    </p:spTree>
    <p:extLst>
      <p:ext uri="{BB962C8B-B14F-4D97-AF65-F5344CB8AC3E}">
        <p14:creationId xmlns:p14="http://schemas.microsoft.com/office/powerpoint/2010/main" val="210618189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8.png"/><Relationship Id="rId14"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p:txBody>
          <a:bodyPr>
            <a:normAutofit/>
          </a:bodyPr>
          <a:lstStyle/>
          <a:p>
            <a:r>
              <a:rPr lang="en-US" b="1" dirty="0">
                <a:solidFill>
                  <a:srgbClr val="002060"/>
                </a:solidFill>
              </a:rPr>
              <a:t>Introduction to Negotiation</a:t>
            </a:r>
            <a:endParaRPr lang="en-GB" b="1" dirty="0">
              <a:solidFill>
                <a:srgbClr val="002060"/>
              </a:solidFill>
            </a:endParaRPr>
          </a:p>
        </p:txBody>
      </p:sp>
      <p:sp>
        <p:nvSpPr>
          <p:cNvPr id="5" name="Sottotitolo 4"/>
          <p:cNvSpPr>
            <a:spLocks noGrp="1"/>
          </p:cNvSpPr>
          <p:nvPr>
            <p:ph type="subTitle" idx="1"/>
          </p:nvPr>
        </p:nvSpPr>
        <p:spPr>
          <a:xfrm>
            <a:off x="1524000" y="3988899"/>
            <a:ext cx="9144000" cy="1655762"/>
          </a:xfrm>
        </p:spPr>
        <p:txBody>
          <a:bodyPr>
            <a:normAutofit fontScale="85000" lnSpcReduction="20000"/>
          </a:bodyPr>
          <a:lstStyle/>
          <a:p>
            <a:r>
              <a:rPr lang="en-GB" dirty="0"/>
              <a:t>EIT Digital Master School @</a:t>
            </a:r>
            <a:r>
              <a:rPr lang="en-GB" dirty="0" err="1"/>
              <a:t>Eötvös</a:t>
            </a:r>
            <a:r>
              <a:rPr lang="en-GB" dirty="0"/>
              <a:t> </a:t>
            </a:r>
            <a:r>
              <a:rPr lang="en-GB" dirty="0" err="1"/>
              <a:t>Lorand</a:t>
            </a:r>
            <a:r>
              <a:rPr lang="en-GB" dirty="0"/>
              <a:t> University</a:t>
            </a:r>
          </a:p>
          <a:p>
            <a:r>
              <a:rPr lang="en-GB" b="1" dirty="0">
                <a:solidFill>
                  <a:srgbClr val="002060"/>
                </a:solidFill>
              </a:rPr>
              <a:t>Business Development Lab  </a:t>
            </a:r>
          </a:p>
          <a:p>
            <a:endParaRPr lang="en-GB" b="1" dirty="0">
              <a:solidFill>
                <a:srgbClr val="002060"/>
              </a:solidFill>
            </a:endParaRPr>
          </a:p>
          <a:p>
            <a:r>
              <a:rPr lang="en-GB" b="1" dirty="0"/>
              <a:t>Inspired by </a:t>
            </a:r>
            <a:r>
              <a:rPr lang="en-GB" b="1" dirty="0">
                <a:solidFill>
                  <a:srgbClr val="002060"/>
                </a:solidFill>
              </a:rPr>
              <a:t>“</a:t>
            </a:r>
            <a:r>
              <a:rPr lang="en-US" b="1" dirty="0"/>
              <a:t>Negotiation Analysis: An Introduction</a:t>
            </a:r>
            <a:r>
              <a:rPr lang="en-US" b="1" dirty="0">
                <a:solidFill>
                  <a:srgbClr val="002060"/>
                </a:solidFill>
              </a:rPr>
              <a:t>”</a:t>
            </a:r>
            <a:r>
              <a:rPr lang="en-US" b="1" dirty="0"/>
              <a:t> </a:t>
            </a:r>
            <a:r>
              <a:rPr lang="en-US" sz="1300" b="1" dirty="0"/>
              <a:t>by Michael A. Wheeler</a:t>
            </a:r>
          </a:p>
          <a:p>
            <a:r>
              <a:rPr lang="en-US" sz="1300" b="1" dirty="0"/>
              <a:t>Harvard Business School Background Note 801-156, August 2000. (Revised December 2014.)</a:t>
            </a:r>
            <a:endParaRPr lang="en-GB" b="1" dirty="0">
              <a:solidFill>
                <a:srgbClr val="002060"/>
              </a:solidFill>
            </a:endParaRPr>
          </a:p>
        </p:txBody>
      </p:sp>
    </p:spTree>
    <p:extLst>
      <p:ext uri="{BB962C8B-B14F-4D97-AF65-F5344CB8AC3E}">
        <p14:creationId xmlns:p14="http://schemas.microsoft.com/office/powerpoint/2010/main" val="9806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r>
              <a:rPr lang="it-IT" b="1" dirty="0">
                <a:solidFill>
                  <a:srgbClr val="002060"/>
                </a:solidFill>
              </a:rPr>
              <a:t> – UC*</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10</a:t>
            </a:fld>
            <a:endParaRPr lang="it-IT"/>
          </a:p>
        </p:txBody>
      </p:sp>
      <p:sp>
        <p:nvSpPr>
          <p:cNvPr id="5" name="Rettangolo 4"/>
          <p:cNvSpPr/>
          <p:nvPr/>
        </p:nvSpPr>
        <p:spPr>
          <a:xfrm>
            <a:off x="838200" y="1515512"/>
            <a:ext cx="10815320" cy="5816977"/>
          </a:xfrm>
          <a:prstGeom prst="rect">
            <a:avLst/>
          </a:prstGeom>
          <a:noFill/>
          <a:ln w="38100">
            <a:noFill/>
          </a:ln>
        </p:spPr>
        <p:txBody>
          <a:bodyPr wrap="square">
            <a:spAutoFit/>
          </a:bodyPr>
          <a:lstStyle/>
          <a:p>
            <a:r>
              <a:rPr lang="en-GB" sz="2400" b="1" i="1" dirty="0"/>
              <a:t>Frank Park </a:t>
            </a:r>
            <a:r>
              <a:rPr lang="en-GB" sz="2400" i="1" dirty="0"/>
              <a:t>is the sole owner of a cable television decided to sell his business. </a:t>
            </a:r>
          </a:p>
          <a:p>
            <a:endParaRPr lang="en-GB" sz="2400" i="1" dirty="0"/>
          </a:p>
          <a:p>
            <a:r>
              <a:rPr lang="en-GB" sz="2400" b="1" i="1" dirty="0"/>
              <a:t>Gulf Cable</a:t>
            </a:r>
            <a:r>
              <a:rPr lang="en-GB" sz="2400" i="1" dirty="0"/>
              <a:t>, a regional company, has already offered him $10,000,000 in cash, </a:t>
            </a:r>
          </a:p>
          <a:p>
            <a:r>
              <a:rPr lang="en-GB" sz="2400" b="1" i="1" dirty="0"/>
              <a:t>C-Com</a:t>
            </a:r>
            <a:r>
              <a:rPr lang="en-GB" sz="2400" i="1" dirty="0"/>
              <a:t>, the national telecommunications giant seems interested</a:t>
            </a:r>
          </a:p>
          <a:p>
            <a:endParaRPr lang="it-IT" sz="2400" b="1" dirty="0"/>
          </a:p>
          <a:p>
            <a:r>
              <a:rPr lang="en-GB" sz="2400" b="1" i="1" dirty="0"/>
              <a:t>What is the owner's BATNA with C-Com? </a:t>
            </a:r>
          </a:p>
          <a:p>
            <a:pPr marL="342900" indent="-342900">
              <a:buFont typeface="Arial" panose="020B0604020202020204" pitchFamily="34" charset="0"/>
              <a:buChar char="•"/>
            </a:pPr>
            <a:r>
              <a:rPr lang="en-GB" sz="2400" i="1" dirty="0"/>
              <a:t>Naive answer: accept the $10,000,000 offer from Gulf Cable (</a:t>
            </a:r>
            <a:r>
              <a:rPr lang="it-IT" sz="2400" i="1" dirty="0" err="1"/>
              <a:t>doesn’t</a:t>
            </a:r>
            <a:r>
              <a:rPr lang="it-IT" sz="2400" i="1" dirty="0"/>
              <a:t> </a:t>
            </a:r>
            <a:r>
              <a:rPr lang="it-IT" sz="2400" i="1" dirty="0" err="1"/>
              <a:t>consider</a:t>
            </a:r>
            <a:r>
              <a:rPr lang="it-IT" sz="2400" i="1" dirty="0"/>
              <a:t> </a:t>
            </a:r>
            <a:r>
              <a:rPr lang="en-GB" sz="2400" i="1" dirty="0"/>
              <a:t>strength of the cable industry )</a:t>
            </a:r>
          </a:p>
          <a:p>
            <a:pPr marL="171450" indent="-171450">
              <a:buFont typeface="Arial" panose="020B0604020202020204" pitchFamily="34" charset="0"/>
              <a:buChar char="•"/>
            </a:pPr>
            <a:endParaRPr lang="it-IT" sz="1000" i="1" dirty="0"/>
          </a:p>
          <a:p>
            <a:pPr marL="342900" indent="-342900">
              <a:buFont typeface="Arial" panose="020B0604020202020204" pitchFamily="34" charset="0"/>
              <a:buChar char="•"/>
            </a:pPr>
            <a:r>
              <a:rPr lang="en-GB" sz="2400" i="1" dirty="0"/>
              <a:t>Seeking out other potential bidders</a:t>
            </a:r>
          </a:p>
          <a:p>
            <a:pPr marL="171450" indent="-171450">
              <a:buFont typeface="Arial" panose="020B0604020202020204" pitchFamily="34" charset="0"/>
              <a:buChar char="•"/>
            </a:pPr>
            <a:endParaRPr lang="en-GB" sz="1000" i="1" dirty="0"/>
          </a:p>
          <a:p>
            <a:pPr marL="342900" indent="-342900">
              <a:buFont typeface="Arial" panose="020B0604020202020204" pitchFamily="34" charset="0"/>
              <a:buChar char="•"/>
            </a:pPr>
            <a:r>
              <a:rPr lang="en-GB" sz="2400" i="1" dirty="0"/>
              <a:t>Or responding to Gulf Cable with a counter-offer (say, $11,500,000). </a:t>
            </a:r>
            <a:endParaRPr lang="it-IT" sz="2400" i="1" dirty="0"/>
          </a:p>
          <a:p>
            <a:pPr marL="342900" indent="-342900">
              <a:buFont typeface="Arial" panose="020B0604020202020204" pitchFamily="34" charset="0"/>
              <a:buChar char="•"/>
            </a:pPr>
            <a:endParaRPr lang="it-IT" sz="1000" i="1" dirty="0"/>
          </a:p>
          <a:p>
            <a:pPr marL="342900" indent="-342900">
              <a:buFont typeface="Arial" panose="020B0604020202020204" pitchFamily="34" charset="0"/>
              <a:buChar char="•"/>
            </a:pPr>
            <a:r>
              <a:rPr lang="en-GB" sz="2400" i="1" dirty="0"/>
              <a:t>Accept a lower figure from C- Com. For example, if he would get some shares in the acquiring company as part of the deal.</a:t>
            </a:r>
          </a:p>
          <a:p>
            <a:r>
              <a:rPr lang="en-US" sz="900" b="1" dirty="0"/>
              <a:t>						*Harvard Business School Background Note 801-156, August 2000. (Revised December 2014.)</a:t>
            </a:r>
            <a:endParaRPr lang="en-GB" sz="900" b="1" dirty="0">
              <a:solidFill>
                <a:srgbClr val="002060"/>
              </a:solidFill>
            </a:endParaRPr>
          </a:p>
          <a:p>
            <a:pPr marL="342900" indent="-342900">
              <a:buFont typeface="Arial" panose="020B0604020202020204" pitchFamily="34" charset="0"/>
              <a:buChar char="•"/>
            </a:pPr>
            <a:endParaRPr lang="en-US" sz="3600" dirty="0"/>
          </a:p>
        </p:txBody>
      </p:sp>
    </p:spTree>
    <p:extLst>
      <p:ext uri="{BB962C8B-B14F-4D97-AF65-F5344CB8AC3E}">
        <p14:creationId xmlns:p14="http://schemas.microsoft.com/office/powerpoint/2010/main" val="3112968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r>
              <a:rPr lang="it-IT" b="1" dirty="0">
                <a:solidFill>
                  <a:srgbClr val="002060"/>
                </a:solidFill>
              </a:rPr>
              <a:t> – UC*</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11</a:t>
            </a:fld>
            <a:endParaRPr lang="it-IT"/>
          </a:p>
        </p:txBody>
      </p:sp>
      <p:sp>
        <p:nvSpPr>
          <p:cNvPr id="5" name="Rettangolo 4"/>
          <p:cNvSpPr/>
          <p:nvPr/>
        </p:nvSpPr>
        <p:spPr>
          <a:xfrm>
            <a:off x="6096000" y="1578393"/>
            <a:ext cx="5379505" cy="4985980"/>
          </a:xfrm>
          <a:prstGeom prst="rect">
            <a:avLst/>
          </a:prstGeom>
          <a:noFill/>
          <a:ln w="38100">
            <a:noFill/>
          </a:ln>
        </p:spPr>
        <p:txBody>
          <a:bodyPr wrap="square">
            <a:spAutoFit/>
          </a:bodyPr>
          <a:lstStyle/>
          <a:p>
            <a:r>
              <a:rPr lang="en-GB" sz="2400" i="1" dirty="0"/>
              <a:t>Assume that parties only want cash:</a:t>
            </a:r>
          </a:p>
          <a:p>
            <a:endParaRPr lang="en-GB" sz="2400" i="1" dirty="0"/>
          </a:p>
          <a:p>
            <a:r>
              <a:rPr lang="en-GB" sz="2400" i="1" dirty="0"/>
              <a:t>Park is prepared to accept ($10,000,000 from Gulf Cable) unless C-Com is willing to do better. </a:t>
            </a:r>
          </a:p>
          <a:p>
            <a:endParaRPr lang="en-GB" sz="2400" i="1" dirty="0"/>
          </a:p>
          <a:p>
            <a:r>
              <a:rPr lang="en-GB" sz="2400" i="1" dirty="0"/>
              <a:t>C-Com financial analysis justifies paying up to $13,000,000. </a:t>
            </a:r>
          </a:p>
          <a:p>
            <a:endParaRPr lang="it-IT" sz="2400" dirty="0"/>
          </a:p>
          <a:p>
            <a:r>
              <a:rPr lang="en-GB" sz="2400" i="1" dirty="0"/>
              <a:t>There would be a bargaining range from $10,000,000 to $13,000,000. </a:t>
            </a:r>
            <a:endParaRPr lang="en-US" sz="3600" dirty="0"/>
          </a:p>
          <a:p>
            <a:pPr lvl="0"/>
            <a:r>
              <a:rPr lang="en-US" sz="900" b="1" dirty="0">
                <a:solidFill>
                  <a:prstClr val="black"/>
                </a:solidFill>
              </a:rPr>
              <a:t> </a:t>
            </a:r>
          </a:p>
          <a:p>
            <a:pPr lvl="0"/>
            <a:r>
              <a:rPr lang="en-US" sz="900" b="1" dirty="0">
                <a:solidFill>
                  <a:prstClr val="black"/>
                </a:solidFill>
              </a:rPr>
              <a:t>*Harvard Business School Background Note 801-156, August 2000. (Revised December 2014.)</a:t>
            </a:r>
            <a:endParaRPr lang="en-GB" sz="900" b="1" dirty="0">
              <a:solidFill>
                <a:srgbClr val="002060"/>
              </a:solidFill>
            </a:endParaRPr>
          </a:p>
          <a:p>
            <a:pPr fontAlgn="base"/>
            <a:endParaRPr lang="en-US" sz="3600" dirty="0"/>
          </a:p>
        </p:txBody>
      </p:sp>
      <mc:AlternateContent xmlns:mc="http://schemas.openxmlformats.org/markup-compatibility/2006" xmlns:p14="http://schemas.microsoft.com/office/powerpoint/2010/main">
        <mc:Choice Requires="p14">
          <p:contentPart p14:bwMode="auto" r:id="rId2">
            <p14:nvContentPartPr>
              <p14:cNvPr id="10" name="Input penna 9"/>
              <p14:cNvContentPartPr/>
              <p14:nvPr/>
            </p14:nvContentPartPr>
            <p14:xfrm>
              <a:off x="2154028" y="3194423"/>
              <a:ext cx="1612440" cy="876960"/>
            </p14:xfrm>
          </p:contentPart>
        </mc:Choice>
        <mc:Fallback xmlns="">
          <p:pic>
            <p:nvPicPr>
              <p:cNvPr id="10" name="Input penna 9"/>
              <p:cNvPicPr/>
              <p:nvPr/>
            </p:nvPicPr>
            <p:blipFill>
              <a:blip r:embed="rId3"/>
              <a:stretch>
                <a:fillRect/>
              </a:stretch>
            </p:blipFill>
            <p:spPr>
              <a:xfrm>
                <a:off x="2138908" y="3179303"/>
                <a:ext cx="1642680" cy="907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put penna 11"/>
              <p14:cNvContentPartPr/>
              <p14:nvPr/>
            </p14:nvContentPartPr>
            <p14:xfrm>
              <a:off x="1130757" y="3998549"/>
              <a:ext cx="2450016" cy="682560"/>
            </p14:xfrm>
          </p:contentPart>
        </mc:Choice>
        <mc:Fallback xmlns="">
          <p:pic>
            <p:nvPicPr>
              <p:cNvPr id="12" name="Input penna 11"/>
              <p:cNvPicPr/>
              <p:nvPr/>
            </p:nvPicPr>
            <p:blipFill>
              <a:blip r:embed="rId5"/>
              <a:stretch>
                <a:fillRect/>
              </a:stretch>
            </p:blipFill>
            <p:spPr>
              <a:xfrm>
                <a:off x="1115638" y="3983429"/>
                <a:ext cx="2480254" cy="71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put penna 18"/>
              <p14:cNvContentPartPr/>
              <p14:nvPr/>
            </p14:nvContentPartPr>
            <p14:xfrm>
              <a:off x="2154028" y="2265157"/>
              <a:ext cx="2558016" cy="1059984"/>
            </p14:xfrm>
          </p:contentPart>
        </mc:Choice>
        <mc:Fallback xmlns="">
          <p:pic>
            <p:nvPicPr>
              <p:cNvPr id="19" name="Input penna 18"/>
              <p:cNvPicPr/>
              <p:nvPr/>
            </p:nvPicPr>
            <p:blipFill>
              <a:blip r:embed="rId7"/>
              <a:stretch>
                <a:fillRect/>
              </a:stretch>
            </p:blipFill>
            <p:spPr>
              <a:xfrm>
                <a:off x="2138909" y="2250035"/>
                <a:ext cx="2588254" cy="109022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178" name="Input penna 7177"/>
              <p14:cNvContentPartPr/>
              <p14:nvPr/>
            </p14:nvContentPartPr>
            <p14:xfrm>
              <a:off x="2332228" y="3417066"/>
              <a:ext cx="1214370" cy="352512"/>
            </p14:xfrm>
          </p:contentPart>
        </mc:Choice>
        <mc:Fallback xmlns="">
          <p:pic>
            <p:nvPicPr>
              <p:cNvPr id="7178" name="Input penna 7177"/>
              <p:cNvPicPr/>
              <p:nvPr/>
            </p:nvPicPr>
            <p:blipFill>
              <a:blip r:embed="rId9"/>
              <a:stretch>
                <a:fillRect/>
              </a:stretch>
            </p:blipFill>
            <p:spPr>
              <a:xfrm>
                <a:off x="2317107" y="3401943"/>
                <a:ext cx="1244612" cy="38275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186" name="Input penna 7185"/>
              <p14:cNvContentPartPr/>
              <p14:nvPr/>
            </p14:nvContentPartPr>
            <p14:xfrm>
              <a:off x="1429798" y="4166442"/>
              <a:ext cx="1492704" cy="400032"/>
            </p14:xfrm>
          </p:contentPart>
        </mc:Choice>
        <mc:Fallback xmlns="">
          <p:pic>
            <p:nvPicPr>
              <p:cNvPr id="7186" name="Input penna 7185"/>
              <p:cNvPicPr/>
              <p:nvPr/>
            </p:nvPicPr>
            <p:blipFill>
              <a:blip r:embed="rId11"/>
              <a:stretch>
                <a:fillRect/>
              </a:stretch>
            </p:blipFill>
            <p:spPr>
              <a:xfrm>
                <a:off x="1418280" y="4154920"/>
                <a:ext cx="1515381" cy="42271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196" name="Input penna 7195"/>
              <p14:cNvContentPartPr/>
              <p14:nvPr/>
            </p14:nvContentPartPr>
            <p14:xfrm>
              <a:off x="2390854" y="2619306"/>
              <a:ext cx="1657440" cy="335232"/>
            </p14:xfrm>
          </p:contentPart>
        </mc:Choice>
        <mc:Fallback xmlns="">
          <p:pic>
            <p:nvPicPr>
              <p:cNvPr id="7196" name="Input penna 7195"/>
              <p:cNvPicPr/>
              <p:nvPr/>
            </p:nvPicPr>
            <p:blipFill>
              <a:blip r:embed="rId13"/>
              <a:stretch>
                <a:fillRect/>
              </a:stretch>
            </p:blipFill>
            <p:spPr>
              <a:xfrm>
                <a:off x="2379334" y="2607784"/>
                <a:ext cx="1680120" cy="357917"/>
              </a:xfrm>
              <a:prstGeom prst="rect">
                <a:avLst/>
              </a:prstGeom>
            </p:spPr>
          </p:pic>
        </mc:Fallback>
      </mc:AlternateContent>
      <p:pic>
        <p:nvPicPr>
          <p:cNvPr id="7172" name="Picture 4" descr="Zone of Possible Agreement.&#10;Or ZOPA."/>
          <p:cNvPicPr>
            <a:picLocks noChangeAspect="1" noChangeArrowheads="1"/>
          </p:cNvPicPr>
          <p:nvPr/>
        </p:nvPicPr>
        <p:blipFill rotWithShape="1">
          <a:blip r:embed="rId14">
            <a:extLst>
              <a:ext uri="{28A0092B-C50C-407E-A947-70E740481C1C}">
                <a14:useLocalDpi xmlns:a14="http://schemas.microsoft.com/office/drawing/2010/main" val="0"/>
              </a:ext>
            </a:extLst>
          </a:blip>
          <a:srcRect l="6572" t="36788" r="5833" b="5886"/>
          <a:stretch/>
        </p:blipFill>
        <p:spPr bwMode="auto">
          <a:xfrm>
            <a:off x="541894" y="1965255"/>
            <a:ext cx="5485797" cy="3044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963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r>
              <a:rPr lang="it-IT" b="1" dirty="0">
                <a:solidFill>
                  <a:srgbClr val="002060"/>
                </a:solidFill>
              </a:rPr>
              <a:t> : ZOPA</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12</a:t>
            </a:fld>
            <a:endParaRPr lang="it-IT"/>
          </a:p>
        </p:txBody>
      </p:sp>
      <p:sp>
        <p:nvSpPr>
          <p:cNvPr id="5" name="Rettangolo 4"/>
          <p:cNvSpPr/>
          <p:nvPr/>
        </p:nvSpPr>
        <p:spPr>
          <a:xfrm>
            <a:off x="838200" y="1556995"/>
            <a:ext cx="6021843" cy="523220"/>
          </a:xfrm>
          <a:prstGeom prst="rect">
            <a:avLst/>
          </a:prstGeom>
          <a:noFill/>
          <a:ln w="38100">
            <a:noFill/>
          </a:ln>
        </p:spPr>
        <p:txBody>
          <a:bodyPr wrap="square">
            <a:spAutoFit/>
          </a:bodyPr>
          <a:lstStyle/>
          <a:p>
            <a:pPr fontAlgn="base"/>
            <a:endParaRPr lang="en-US" sz="2800" dirty="0"/>
          </a:p>
        </p:txBody>
      </p:sp>
      <p:sp>
        <p:nvSpPr>
          <p:cNvPr id="3" name="Rettangolo 2"/>
          <p:cNvSpPr/>
          <p:nvPr/>
        </p:nvSpPr>
        <p:spPr>
          <a:xfrm>
            <a:off x="838200" y="1976805"/>
            <a:ext cx="6557211" cy="4616648"/>
          </a:xfrm>
          <a:prstGeom prst="rect">
            <a:avLst/>
          </a:prstGeom>
        </p:spPr>
        <p:txBody>
          <a:bodyPr wrap="square">
            <a:spAutoFit/>
          </a:bodyPr>
          <a:lstStyle/>
          <a:p>
            <a:pPr marL="285750" indent="-285750">
              <a:buFont typeface="Arial" panose="020B0604020202020204" pitchFamily="34" charset="0"/>
              <a:buChar char="•"/>
            </a:pPr>
            <a:r>
              <a:rPr lang="en-US" sz="2400" dirty="0"/>
              <a:t>A bargaining range = </a:t>
            </a:r>
            <a:r>
              <a:rPr lang="en-US" sz="2400" b="1" dirty="0"/>
              <a:t>Zone Of Possible Agreement</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2400" dirty="0"/>
              <a:t>Any price between those two figures </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2400" dirty="0"/>
              <a:t>There is no "correct" figure or equilibrium.</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2400" dirty="0"/>
              <a:t>The parties do generate gain anyway.</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2400" b="1" dirty="0"/>
              <a:t>Zero-sum</a:t>
            </a:r>
            <a:r>
              <a:rPr lang="en-US" sz="2400" dirty="0"/>
              <a:t> situation: any  +$ for the seller  = -$ for the buyer.</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2400" dirty="0"/>
              <a:t>A single-issue negotiations (such as those over price) are often called </a:t>
            </a:r>
            <a:r>
              <a:rPr lang="en-US" sz="2400" b="1" dirty="0"/>
              <a:t>distributive</a:t>
            </a:r>
            <a:r>
              <a:rPr lang="en-US" sz="2400" dirty="0"/>
              <a:t>. </a:t>
            </a:r>
          </a:p>
          <a:p>
            <a:pPr marL="285750" indent="-285750">
              <a:buFont typeface="Arial" panose="020B0604020202020204" pitchFamily="34" charset="0"/>
              <a:buChar char="•"/>
            </a:pPr>
            <a:endParaRPr lang="en-US" sz="1000" dirty="0"/>
          </a:p>
          <a:p>
            <a:endParaRPr lang="en-US" dirty="0"/>
          </a:p>
        </p:txBody>
      </p:sp>
      <p:pic>
        <p:nvPicPr>
          <p:cNvPr id="5122" name="Picture 2" descr="https://encrypted-tbn0.gstatic.com/images?q=tbn:ANd9GcTWQXjySMISkwuscCa7nGn629pcSIe2sGpKVKkcUsd9KREptB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555" y="1027906"/>
            <a:ext cx="3738311" cy="243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406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r>
              <a:rPr lang="it-IT" b="1" dirty="0">
                <a:solidFill>
                  <a:srgbClr val="002060"/>
                </a:solidFill>
              </a:rPr>
              <a:t> and ZOPA in </a:t>
            </a:r>
            <a:r>
              <a:rPr lang="it-IT" b="1" dirty="0" err="1">
                <a:solidFill>
                  <a:srgbClr val="002060"/>
                </a:solidFill>
              </a:rPr>
              <a:t>practice</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13</a:t>
            </a:fld>
            <a:endParaRPr lang="it-IT"/>
          </a:p>
        </p:txBody>
      </p:sp>
      <p:sp>
        <p:nvSpPr>
          <p:cNvPr id="5" name="Rettangolo 4"/>
          <p:cNvSpPr/>
          <p:nvPr/>
        </p:nvSpPr>
        <p:spPr>
          <a:xfrm>
            <a:off x="838200" y="1556995"/>
            <a:ext cx="6021843" cy="523220"/>
          </a:xfrm>
          <a:prstGeom prst="rect">
            <a:avLst/>
          </a:prstGeom>
          <a:noFill/>
          <a:ln w="38100">
            <a:noFill/>
          </a:ln>
        </p:spPr>
        <p:txBody>
          <a:bodyPr wrap="square">
            <a:spAutoFit/>
          </a:bodyPr>
          <a:lstStyle/>
          <a:p>
            <a:pPr fontAlgn="base"/>
            <a:endParaRPr lang="en-US" sz="2800" dirty="0"/>
          </a:p>
        </p:txBody>
      </p:sp>
      <p:sp>
        <p:nvSpPr>
          <p:cNvPr id="3" name="Rettangolo 2"/>
          <p:cNvSpPr/>
          <p:nvPr/>
        </p:nvSpPr>
        <p:spPr>
          <a:xfrm>
            <a:off x="978877" y="1904369"/>
            <a:ext cx="4155831" cy="3431709"/>
          </a:xfrm>
          <a:prstGeom prst="rect">
            <a:avLst/>
          </a:prstGeom>
        </p:spPr>
        <p:txBody>
          <a:bodyPr wrap="square">
            <a:spAutoFit/>
          </a:bodyPr>
          <a:lstStyle/>
          <a:p>
            <a:pPr marL="342900" indent="-342900">
              <a:buFont typeface="Arial" panose="020B0604020202020204" pitchFamily="34" charset="0"/>
              <a:buChar char="•"/>
            </a:pPr>
            <a:r>
              <a:rPr lang="en-US" sz="2800" dirty="0"/>
              <a:t>it is hard to have an accurate picture </a:t>
            </a:r>
          </a:p>
          <a:p>
            <a:pPr marL="171450" indent="-171450">
              <a:buFont typeface="Arial" panose="020B0604020202020204" pitchFamily="34" charset="0"/>
              <a:buChar char="•"/>
            </a:pPr>
            <a:endParaRPr lang="en-US" sz="1050" dirty="0"/>
          </a:p>
          <a:p>
            <a:pPr marL="342900" indent="-342900">
              <a:buFont typeface="Arial" panose="020B0604020202020204" pitchFamily="34" charset="0"/>
              <a:buChar char="•"/>
            </a:pPr>
            <a:r>
              <a:rPr lang="en-US" sz="2800" dirty="0"/>
              <a:t>circumstances change during the bargaining process</a:t>
            </a:r>
          </a:p>
          <a:p>
            <a:pPr marL="171450" indent="-171450">
              <a:buFont typeface="Arial" panose="020B0604020202020204" pitchFamily="34" charset="0"/>
              <a:buChar char="•"/>
            </a:pPr>
            <a:endParaRPr lang="en-US" sz="1050" dirty="0"/>
          </a:p>
          <a:p>
            <a:pPr marL="342900" indent="-342900">
              <a:buFont typeface="Arial" panose="020B0604020202020204" pitchFamily="34" charset="0"/>
              <a:buChar char="•"/>
            </a:pPr>
            <a:r>
              <a:rPr lang="en-US" sz="2800" dirty="0"/>
              <a:t>these assessments must be regularly updated</a:t>
            </a:r>
          </a:p>
        </p:txBody>
      </p:sp>
      <p:pic>
        <p:nvPicPr>
          <p:cNvPr id="8194" name="Picture 2" descr="Risultati immagini per aiming blindfolded"/>
          <p:cNvPicPr>
            <a:picLocks noChangeAspect="1" noChangeArrowheads="1"/>
          </p:cNvPicPr>
          <p:nvPr/>
        </p:nvPicPr>
        <p:blipFill>
          <a:blip r:embed="rId2">
            <a:clrChange>
              <a:clrFrom>
                <a:srgbClr val="E6E7E8"/>
              </a:clrFrom>
              <a:clrTo>
                <a:srgbClr val="E6E7E8">
                  <a:alpha val="0"/>
                </a:srgbClr>
              </a:clrTo>
            </a:clrChange>
            <a:extLst>
              <a:ext uri="{28A0092B-C50C-407E-A947-70E740481C1C}">
                <a14:useLocalDpi xmlns:a14="http://schemas.microsoft.com/office/drawing/2010/main" val="0"/>
              </a:ext>
            </a:extLst>
          </a:blip>
          <a:srcRect/>
          <a:stretch>
            <a:fillRect/>
          </a:stretch>
        </p:blipFill>
        <p:spPr bwMode="auto">
          <a:xfrm flipH="1">
            <a:off x="6075948" y="1818605"/>
            <a:ext cx="5277852"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148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0" name="Picture 10" descr="Risultati immagini per market condi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769" y="1740399"/>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r>
              <a:rPr lang="it-IT" b="1" dirty="0">
                <a:solidFill>
                  <a:srgbClr val="002060"/>
                </a:solidFill>
              </a:rPr>
              <a:t>: </a:t>
            </a:r>
            <a:r>
              <a:rPr lang="en-US" b="1" dirty="0">
                <a:solidFill>
                  <a:srgbClr val="002060"/>
                </a:solidFill>
              </a:rPr>
              <a:t>the other side's walkaway </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14</a:t>
            </a:fld>
            <a:endParaRPr lang="it-IT"/>
          </a:p>
        </p:txBody>
      </p:sp>
      <p:sp>
        <p:nvSpPr>
          <p:cNvPr id="5" name="Rettangolo 4"/>
          <p:cNvSpPr/>
          <p:nvPr/>
        </p:nvSpPr>
        <p:spPr>
          <a:xfrm>
            <a:off x="838200" y="1556995"/>
            <a:ext cx="6021843" cy="523220"/>
          </a:xfrm>
          <a:prstGeom prst="rect">
            <a:avLst/>
          </a:prstGeom>
          <a:noFill/>
          <a:ln w="38100">
            <a:noFill/>
          </a:ln>
        </p:spPr>
        <p:txBody>
          <a:bodyPr wrap="square">
            <a:spAutoFit/>
          </a:bodyPr>
          <a:lstStyle/>
          <a:p>
            <a:pPr fontAlgn="base"/>
            <a:endParaRPr lang="en-US" sz="2800" dirty="0"/>
          </a:p>
        </p:txBody>
      </p:sp>
      <p:sp>
        <p:nvSpPr>
          <p:cNvPr id="3" name="Rettangolo 2"/>
          <p:cNvSpPr/>
          <p:nvPr/>
        </p:nvSpPr>
        <p:spPr>
          <a:xfrm>
            <a:off x="5023338" y="1840924"/>
            <a:ext cx="6096000" cy="3539430"/>
          </a:xfrm>
          <a:prstGeom prst="rect">
            <a:avLst/>
          </a:prstGeom>
        </p:spPr>
        <p:txBody>
          <a:bodyPr>
            <a:spAutoFit/>
          </a:bodyPr>
          <a:lstStyle/>
          <a:p>
            <a:r>
              <a:rPr lang="en-US" sz="2800" dirty="0"/>
              <a:t>May provide some clues:</a:t>
            </a:r>
          </a:p>
          <a:p>
            <a:pPr marL="342900" indent="-342900">
              <a:lnSpc>
                <a:spcPct val="200000"/>
              </a:lnSpc>
              <a:buFont typeface="Arial" panose="020B0604020202020204" pitchFamily="34" charset="0"/>
              <a:buChar char="•"/>
            </a:pPr>
            <a:r>
              <a:rPr lang="en-US" sz="2800" dirty="0"/>
              <a:t>General market conditions</a:t>
            </a:r>
          </a:p>
          <a:p>
            <a:pPr marL="342900" indent="-342900">
              <a:lnSpc>
                <a:spcPct val="150000"/>
              </a:lnSpc>
              <a:buFont typeface="Arial" panose="020B0604020202020204" pitchFamily="34" charset="0"/>
              <a:buChar char="•"/>
            </a:pPr>
            <a:r>
              <a:rPr lang="en-US" sz="2800" dirty="0"/>
              <a:t>The behavior (apparent interest in making a deal) </a:t>
            </a:r>
          </a:p>
          <a:p>
            <a:pPr marL="342900" indent="-342900">
              <a:lnSpc>
                <a:spcPct val="200000"/>
              </a:lnSpc>
              <a:buFont typeface="Arial" panose="020B0604020202020204" pitchFamily="34" charset="0"/>
              <a:buChar char="•"/>
            </a:pPr>
            <a:r>
              <a:rPr lang="en-US" sz="2800" dirty="0"/>
              <a:t>The pattern of offers and concessions </a:t>
            </a:r>
          </a:p>
        </p:txBody>
      </p:sp>
      <p:pic>
        <p:nvPicPr>
          <p:cNvPr id="10248" name="Picture 8" descr="Risultati immagini per behaviour"/>
          <p:cNvPicPr>
            <a:picLocks noChangeAspect="1" noChangeArrowheads="1"/>
          </p:cNvPicPr>
          <p:nvPr/>
        </p:nvPicPr>
        <p:blipFill>
          <a:blip r:embed="rId3">
            <a:clrChange>
              <a:clrFrom>
                <a:srgbClr val="F6F4DB"/>
              </a:clrFrom>
              <a:clrTo>
                <a:srgbClr val="F6F4DB">
                  <a:alpha val="0"/>
                </a:srgbClr>
              </a:clrTo>
            </a:clrChange>
            <a:extLst>
              <a:ext uri="{28A0092B-C50C-407E-A947-70E740481C1C}">
                <a14:useLocalDpi xmlns:a14="http://schemas.microsoft.com/office/drawing/2010/main" val="0"/>
              </a:ext>
            </a:extLst>
          </a:blip>
          <a:srcRect/>
          <a:stretch>
            <a:fillRect/>
          </a:stretch>
        </p:blipFill>
        <p:spPr bwMode="auto">
          <a:xfrm>
            <a:off x="1025769" y="3903784"/>
            <a:ext cx="2427384" cy="12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135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r>
              <a:rPr lang="it-IT" b="1" dirty="0">
                <a:solidFill>
                  <a:srgbClr val="002060"/>
                </a:solidFill>
              </a:rPr>
              <a:t>: </a:t>
            </a:r>
            <a:r>
              <a:rPr lang="en-US" b="1" dirty="0">
                <a:solidFill>
                  <a:srgbClr val="002060"/>
                </a:solidFill>
              </a:rPr>
              <a:t>the other side's walkaway </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15</a:t>
            </a:fld>
            <a:endParaRPr lang="it-IT"/>
          </a:p>
        </p:txBody>
      </p:sp>
      <p:sp>
        <p:nvSpPr>
          <p:cNvPr id="3" name="Rettangolo 2"/>
          <p:cNvSpPr/>
          <p:nvPr/>
        </p:nvSpPr>
        <p:spPr>
          <a:xfrm>
            <a:off x="978877" y="1904369"/>
            <a:ext cx="5167280" cy="4154984"/>
          </a:xfrm>
          <a:prstGeom prst="rect">
            <a:avLst/>
          </a:prstGeom>
        </p:spPr>
        <p:txBody>
          <a:bodyPr wrap="square">
            <a:spAutoFit/>
          </a:bodyPr>
          <a:lstStyle/>
          <a:p>
            <a:r>
              <a:rPr lang="en-US" sz="2400" dirty="0"/>
              <a:t>Almost always incomplete and subject to interpretation. </a:t>
            </a:r>
          </a:p>
          <a:p>
            <a:endParaRPr lang="en-US" sz="2400" dirty="0"/>
          </a:p>
          <a:p>
            <a:r>
              <a:rPr lang="en-US" sz="2400" dirty="0"/>
              <a:t>Easy traps: </a:t>
            </a:r>
          </a:p>
          <a:p>
            <a:endParaRPr lang="en-US" sz="2400" dirty="0"/>
          </a:p>
          <a:p>
            <a:pPr marL="342900" indent="-342900">
              <a:buFont typeface="Arial" panose="020B0604020202020204" pitchFamily="34" charset="0"/>
              <a:buChar char="•"/>
            </a:pPr>
            <a:r>
              <a:rPr lang="en-US" sz="2400" dirty="0"/>
              <a:t>how they </a:t>
            </a:r>
            <a:r>
              <a:rPr lang="en-US" sz="2400" b="1" dirty="0"/>
              <a:t>should see </a:t>
            </a:r>
            <a:r>
              <a:rPr lang="en-US" sz="2400" dirty="0"/>
              <a:t>their BATNA, instead of how they really do.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self-serving biases</a:t>
            </a:r>
            <a:r>
              <a:rPr lang="en-US" sz="2400" dirty="0"/>
              <a:t>: ex. threatening of a lawsuit believing others are scared of the costs of a trial. </a:t>
            </a:r>
          </a:p>
        </p:txBody>
      </p:sp>
      <p:pic>
        <p:nvPicPr>
          <p:cNvPr id="11266" name="Picture 2" descr="Risultati immagini per self-serving biases"/>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707" t="2309" r="4859" b="1685"/>
          <a:stretch/>
        </p:blipFill>
        <p:spPr bwMode="auto">
          <a:xfrm>
            <a:off x="5612756" y="1620626"/>
            <a:ext cx="5995687" cy="472247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18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r>
              <a:rPr lang="it-IT" b="1" dirty="0">
                <a:solidFill>
                  <a:srgbClr val="002060"/>
                </a:solidFill>
              </a:rPr>
              <a:t> in short</a:t>
            </a:r>
          </a:p>
        </p:txBody>
      </p:sp>
      <p:sp>
        <p:nvSpPr>
          <p:cNvPr id="4" name="Segnaposto numero diapositiva 3"/>
          <p:cNvSpPr>
            <a:spLocks noGrp="1"/>
          </p:cNvSpPr>
          <p:nvPr>
            <p:ph type="sldNum" sz="quarter" idx="12"/>
          </p:nvPr>
        </p:nvSpPr>
        <p:spPr/>
        <p:txBody>
          <a:bodyPr/>
          <a:lstStyle/>
          <a:p>
            <a:fld id="{79613D2F-1235-4D3C-8D26-D4D79EEE859A}" type="slidenum">
              <a:rPr lang="it-IT" smtClean="0"/>
              <a:t>16</a:t>
            </a:fld>
            <a:endParaRPr lang="it-IT"/>
          </a:p>
        </p:txBody>
      </p:sp>
      <p:sp>
        <p:nvSpPr>
          <p:cNvPr id="5" name="Rettangolo 4"/>
          <p:cNvSpPr/>
          <p:nvPr/>
        </p:nvSpPr>
        <p:spPr>
          <a:xfrm>
            <a:off x="838200" y="1556995"/>
            <a:ext cx="9967546" cy="4832092"/>
          </a:xfrm>
          <a:prstGeom prst="rect">
            <a:avLst/>
          </a:prstGeom>
          <a:noFill/>
          <a:ln w="38100">
            <a:noFill/>
          </a:ln>
        </p:spPr>
        <p:txBody>
          <a:bodyPr wrap="square">
            <a:spAutoFit/>
          </a:bodyPr>
          <a:lstStyle/>
          <a:p>
            <a:pPr fontAlgn="base"/>
            <a:r>
              <a:rPr lang="en-US" sz="2800" dirty="0"/>
              <a:t>One of the early tasks in negotiation is to understand:</a:t>
            </a:r>
          </a:p>
          <a:p>
            <a:pPr marL="514350" indent="-514350" fontAlgn="base">
              <a:buFont typeface="+mj-lt"/>
              <a:buAutoNum type="arabicPeriod"/>
            </a:pPr>
            <a:r>
              <a:rPr lang="en-US" sz="2800" dirty="0"/>
              <a:t>our BATNAs,</a:t>
            </a:r>
          </a:p>
          <a:p>
            <a:pPr marL="514350" indent="-514350" fontAlgn="base">
              <a:buFont typeface="+mj-lt"/>
              <a:buAutoNum type="arabicPeriod"/>
            </a:pPr>
            <a:r>
              <a:rPr lang="en-US" sz="2800" dirty="0"/>
              <a:t>how the other party views its alternatives</a:t>
            </a:r>
          </a:p>
          <a:p>
            <a:pPr marL="514350" indent="-514350" fontAlgn="base">
              <a:buFont typeface="+mj-lt"/>
              <a:buAutoNum type="arabicPeriod"/>
            </a:pPr>
            <a:r>
              <a:rPr lang="en-US" sz="2800" dirty="0"/>
              <a:t>as well as how it perceives our own</a:t>
            </a:r>
          </a:p>
          <a:p>
            <a:pPr fontAlgn="base"/>
            <a:endParaRPr lang="en-US" sz="2800" dirty="0"/>
          </a:p>
          <a:p>
            <a:pPr fontAlgn="base"/>
            <a:r>
              <a:rPr lang="en-US" sz="2800" dirty="0"/>
              <a:t>This can be a time- consuming and frustrating process.</a:t>
            </a:r>
          </a:p>
          <a:p>
            <a:pPr fontAlgn="base"/>
            <a:endParaRPr lang="en-US" sz="2800" dirty="0"/>
          </a:p>
          <a:p>
            <a:pPr fontAlgn="base"/>
            <a:r>
              <a:rPr lang="en-US" sz="2800" dirty="0"/>
              <a:t>Playing with offers and counteroffers is a way to 2 and 3. </a:t>
            </a:r>
          </a:p>
          <a:p>
            <a:pPr fontAlgn="base"/>
            <a:endParaRPr lang="en-US" sz="2800" dirty="0"/>
          </a:p>
          <a:p>
            <a:pPr fontAlgn="base"/>
            <a:r>
              <a:rPr lang="en-US" sz="2800" b="1" dirty="0"/>
              <a:t>Risks</a:t>
            </a:r>
            <a:r>
              <a:rPr lang="en-US" sz="2800" dirty="0"/>
              <a:t>: if the parties are too coy, they may fail to come to agreement and see that there is a ZOPA. </a:t>
            </a:r>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4237636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2- Parties</a:t>
            </a:r>
          </a:p>
        </p:txBody>
      </p:sp>
      <p:sp>
        <p:nvSpPr>
          <p:cNvPr id="4" name="Segnaposto numero diapositiva 3"/>
          <p:cNvSpPr>
            <a:spLocks noGrp="1"/>
          </p:cNvSpPr>
          <p:nvPr>
            <p:ph type="sldNum" sz="quarter" idx="12"/>
          </p:nvPr>
        </p:nvSpPr>
        <p:spPr/>
        <p:txBody>
          <a:bodyPr/>
          <a:lstStyle/>
          <a:p>
            <a:fld id="{79613D2F-1235-4D3C-8D26-D4D79EEE859A}" type="slidenum">
              <a:rPr lang="it-IT" smtClean="0"/>
              <a:t>17</a:t>
            </a:fld>
            <a:endParaRPr lang="it-IT"/>
          </a:p>
        </p:txBody>
      </p:sp>
      <p:sp>
        <p:nvSpPr>
          <p:cNvPr id="5" name="Rettangolo 4"/>
          <p:cNvSpPr/>
          <p:nvPr/>
        </p:nvSpPr>
        <p:spPr>
          <a:xfrm>
            <a:off x="838200" y="1556995"/>
            <a:ext cx="8771792" cy="4832092"/>
          </a:xfrm>
          <a:prstGeom prst="rect">
            <a:avLst/>
          </a:prstGeom>
          <a:noFill/>
          <a:ln w="38100">
            <a:noFill/>
          </a:ln>
        </p:spPr>
        <p:txBody>
          <a:bodyPr wrap="square">
            <a:spAutoFit/>
          </a:bodyPr>
          <a:lstStyle/>
          <a:p>
            <a:pPr fontAlgn="base"/>
            <a:r>
              <a:rPr lang="en-US" sz="2800" dirty="0"/>
              <a:t>There may be influential players who are not immediately visible </a:t>
            </a:r>
          </a:p>
          <a:p>
            <a:pPr fontAlgn="base"/>
            <a:endParaRPr lang="en-US" sz="2800" dirty="0"/>
          </a:p>
          <a:p>
            <a:pPr marL="457200" indent="-457200" fontAlgn="base">
              <a:buFont typeface="Arial" panose="020B0604020202020204" pitchFamily="34" charset="0"/>
              <a:buChar char="•"/>
            </a:pPr>
            <a:r>
              <a:rPr lang="en-GB" sz="2800" dirty="0"/>
              <a:t>Would getting the support of Party A increase or decrease the subsequent chances of getting Party B on board?</a:t>
            </a:r>
            <a:endParaRPr lang="en-US" sz="4000" dirty="0"/>
          </a:p>
          <a:p>
            <a:pPr fontAlgn="base"/>
            <a:endParaRPr lang="en-GB" sz="2800" dirty="0"/>
          </a:p>
          <a:p>
            <a:pPr marL="457200" indent="-457200" fontAlgn="base">
              <a:buFont typeface="Arial" panose="020B0604020202020204" pitchFamily="34" charset="0"/>
              <a:buChar char="•"/>
            </a:pPr>
            <a:r>
              <a:rPr lang="en-GB" sz="2800" dirty="0"/>
              <a:t>Are we talking to the right person? </a:t>
            </a:r>
          </a:p>
          <a:p>
            <a:pPr fontAlgn="base"/>
            <a:endParaRPr lang="en-US" sz="2800" dirty="0"/>
          </a:p>
          <a:p>
            <a:pPr fontAlgn="base"/>
            <a:r>
              <a:rPr lang="en-US" sz="2800" dirty="0"/>
              <a:t>Take, for example, the familiar case of buying a new car </a:t>
            </a:r>
          </a:p>
          <a:p>
            <a:pPr fontAlgn="base"/>
            <a:endParaRPr lang="en-US" sz="28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258039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2- Parties: ex.</a:t>
            </a:r>
          </a:p>
        </p:txBody>
      </p:sp>
      <p:sp>
        <p:nvSpPr>
          <p:cNvPr id="4" name="Segnaposto numero diapositiva 3"/>
          <p:cNvSpPr>
            <a:spLocks noGrp="1"/>
          </p:cNvSpPr>
          <p:nvPr>
            <p:ph type="sldNum" sz="quarter" idx="12"/>
          </p:nvPr>
        </p:nvSpPr>
        <p:spPr/>
        <p:txBody>
          <a:bodyPr/>
          <a:lstStyle/>
          <a:p>
            <a:fld id="{79613D2F-1235-4D3C-8D26-D4D79EEE859A}" type="slidenum">
              <a:rPr lang="it-IT" smtClean="0"/>
              <a:t>18</a:t>
            </a:fld>
            <a:endParaRPr lang="it-IT"/>
          </a:p>
        </p:txBody>
      </p:sp>
      <p:sp>
        <p:nvSpPr>
          <p:cNvPr id="5" name="Rettangolo 4"/>
          <p:cNvSpPr/>
          <p:nvPr/>
        </p:nvSpPr>
        <p:spPr>
          <a:xfrm>
            <a:off x="838200" y="1556995"/>
            <a:ext cx="4314092" cy="4031873"/>
          </a:xfrm>
          <a:prstGeom prst="rect">
            <a:avLst/>
          </a:prstGeom>
          <a:noFill/>
          <a:ln w="38100">
            <a:noFill/>
          </a:ln>
        </p:spPr>
        <p:txBody>
          <a:bodyPr wrap="square">
            <a:spAutoFit/>
          </a:bodyPr>
          <a:lstStyle/>
          <a:p>
            <a:pPr fontAlgn="base"/>
            <a:endParaRPr lang="en-US" sz="2800" dirty="0"/>
          </a:p>
          <a:p>
            <a:pPr fontAlgn="base"/>
            <a:r>
              <a:rPr lang="en-US" sz="3200" b="1" dirty="0"/>
              <a:t>The salesman </a:t>
            </a:r>
            <a:endParaRPr lang="en-US" sz="2800" dirty="0"/>
          </a:p>
          <a:p>
            <a:pPr fontAlgn="base"/>
            <a:endParaRPr lang="en-US" sz="2800" dirty="0"/>
          </a:p>
          <a:p>
            <a:pPr fontAlgn="base"/>
            <a:r>
              <a:rPr lang="en-US" sz="2800" dirty="0"/>
              <a:t>build a relationship with customer </a:t>
            </a:r>
          </a:p>
          <a:p>
            <a:pPr fontAlgn="base"/>
            <a:endParaRPr lang="en-US" sz="2800" dirty="0"/>
          </a:p>
          <a:p>
            <a:pPr fontAlgn="base"/>
            <a:r>
              <a:rPr lang="en-US" sz="2800" dirty="0"/>
              <a:t>get him psychologically committed to buy </a:t>
            </a:r>
          </a:p>
          <a:p>
            <a:pPr fontAlgn="base"/>
            <a:endParaRPr lang="en-US" sz="28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2052" name="Picture 4" descr="Immagine correlata"/>
          <p:cNvPicPr>
            <a:picLocks noChangeAspect="1" noChangeArrowheads="1"/>
          </p:cNvPicPr>
          <p:nvPr/>
        </p:nvPicPr>
        <p:blipFill rotWithShape="1">
          <a:blip r:embed="rId2">
            <a:extLst>
              <a:ext uri="{28A0092B-C50C-407E-A947-70E740481C1C}">
                <a14:useLocalDpi xmlns:a14="http://schemas.microsoft.com/office/drawing/2010/main" val="0"/>
              </a:ext>
            </a:extLst>
          </a:blip>
          <a:srcRect l="-4613" t="-984" r="20051" b="984"/>
          <a:stretch/>
        </p:blipFill>
        <p:spPr bwMode="auto">
          <a:xfrm>
            <a:off x="4677508" y="-71668"/>
            <a:ext cx="7514492" cy="617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2- Parties: ex.</a:t>
            </a:r>
          </a:p>
        </p:txBody>
      </p:sp>
      <p:sp>
        <p:nvSpPr>
          <p:cNvPr id="4" name="Segnaposto numero diapositiva 3"/>
          <p:cNvSpPr>
            <a:spLocks noGrp="1"/>
          </p:cNvSpPr>
          <p:nvPr>
            <p:ph type="sldNum" sz="quarter" idx="12"/>
          </p:nvPr>
        </p:nvSpPr>
        <p:spPr/>
        <p:txBody>
          <a:bodyPr/>
          <a:lstStyle/>
          <a:p>
            <a:fld id="{79613D2F-1235-4D3C-8D26-D4D79EEE859A}" type="slidenum">
              <a:rPr lang="it-IT" smtClean="0"/>
              <a:t>19</a:t>
            </a:fld>
            <a:endParaRPr lang="it-IT"/>
          </a:p>
        </p:txBody>
      </p:sp>
      <p:sp>
        <p:nvSpPr>
          <p:cNvPr id="5" name="Rettangolo 4"/>
          <p:cNvSpPr/>
          <p:nvPr/>
        </p:nvSpPr>
        <p:spPr>
          <a:xfrm>
            <a:off x="6509238" y="1095476"/>
            <a:ext cx="4844562" cy="3600986"/>
          </a:xfrm>
          <a:prstGeom prst="rect">
            <a:avLst/>
          </a:prstGeom>
          <a:noFill/>
          <a:ln w="38100">
            <a:noFill/>
          </a:ln>
        </p:spPr>
        <p:txBody>
          <a:bodyPr wrap="square">
            <a:spAutoFit/>
          </a:bodyPr>
          <a:lstStyle/>
          <a:p>
            <a:pPr fontAlgn="base"/>
            <a:endParaRPr lang="en-US" sz="2800" dirty="0"/>
          </a:p>
          <a:p>
            <a:pPr fontAlgn="base"/>
            <a:endParaRPr lang="en-US" sz="2800" dirty="0"/>
          </a:p>
          <a:p>
            <a:pPr fontAlgn="base"/>
            <a:r>
              <a:rPr lang="en-US" sz="3200" b="1" dirty="0"/>
              <a:t>The manager</a:t>
            </a:r>
          </a:p>
          <a:p>
            <a:pPr fontAlgn="base"/>
            <a:endParaRPr lang="en-US" sz="2800" dirty="0"/>
          </a:p>
          <a:p>
            <a:pPr fontAlgn="base"/>
            <a:r>
              <a:rPr lang="en-US" sz="2800" dirty="0"/>
              <a:t>distant and intimidating</a:t>
            </a:r>
          </a:p>
          <a:p>
            <a:pPr fontAlgn="base"/>
            <a:endParaRPr lang="en-US" sz="2800" dirty="0"/>
          </a:p>
          <a:p>
            <a:pPr fontAlgn="base"/>
            <a:r>
              <a:rPr lang="en-US" sz="2800" dirty="0"/>
              <a:t>squeeze the last dollars out of the bargain</a:t>
            </a:r>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1028" name="Picture 4" descr="Risultati immagini per car dea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58" y="1616931"/>
            <a:ext cx="5513142" cy="5513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64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4641"/>
            <a:ext cx="10515600" cy="1325563"/>
          </a:xfrm>
        </p:spPr>
        <p:txBody>
          <a:bodyPr/>
          <a:lstStyle/>
          <a:p>
            <a:r>
              <a:rPr lang="en-GB" b="1" dirty="0">
                <a:solidFill>
                  <a:srgbClr val="002060"/>
                </a:solidFill>
              </a:rPr>
              <a:t>Negotiation</a:t>
            </a:r>
          </a:p>
        </p:txBody>
      </p:sp>
      <p:sp>
        <p:nvSpPr>
          <p:cNvPr id="3" name="Segnaposto contenuto 2"/>
          <p:cNvSpPr>
            <a:spLocks noGrp="1"/>
          </p:cNvSpPr>
          <p:nvPr>
            <p:ph idx="1"/>
          </p:nvPr>
        </p:nvSpPr>
        <p:spPr>
          <a:xfrm>
            <a:off x="5671740" y="2267080"/>
            <a:ext cx="6400800" cy="2913428"/>
          </a:xfrm>
        </p:spPr>
        <p:txBody>
          <a:bodyPr>
            <a:noAutofit/>
          </a:bodyPr>
          <a:lstStyle/>
          <a:p>
            <a:pPr marL="0" indent="0">
              <a:lnSpc>
                <a:spcPct val="100000"/>
              </a:lnSpc>
              <a:buNone/>
            </a:pPr>
            <a:r>
              <a:rPr lang="en-US" sz="3600" dirty="0"/>
              <a:t>Give and take process between two or more parties (each with its own aims, needs, and viewpoints) seeking to reach an agreement to settle a matter of mutual concern. </a:t>
            </a:r>
          </a:p>
          <a:p>
            <a:pPr marL="0" indent="0">
              <a:lnSpc>
                <a:spcPct val="100000"/>
              </a:lnSpc>
              <a:buNone/>
            </a:pPr>
            <a:r>
              <a:rPr lang="en-GB" sz="1000" dirty="0"/>
              <a:t>*http://www.businessdictionary.com/definition/negotiation.html</a:t>
            </a:r>
          </a:p>
        </p:txBody>
      </p:sp>
      <p:sp>
        <p:nvSpPr>
          <p:cNvPr id="4" name="Segnaposto numero diapositiva 3"/>
          <p:cNvSpPr>
            <a:spLocks noGrp="1"/>
          </p:cNvSpPr>
          <p:nvPr>
            <p:ph type="sldNum" sz="quarter" idx="12"/>
          </p:nvPr>
        </p:nvSpPr>
        <p:spPr/>
        <p:txBody>
          <a:bodyPr/>
          <a:lstStyle/>
          <a:p>
            <a:fld id="{79613D2F-1235-4D3C-8D26-D4D79EEE859A}" type="slidenum">
              <a:rPr lang="en-GB" smtClean="0"/>
              <a:t>2</a:t>
            </a:fld>
            <a:r>
              <a:rPr lang="en-GB" dirty="0"/>
              <a:t> </a:t>
            </a:r>
          </a:p>
        </p:txBody>
      </p:sp>
      <p:pic>
        <p:nvPicPr>
          <p:cNvPr id="1026" name="Picture 2" descr="images (230×219)"/>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6122" y="1823304"/>
            <a:ext cx="3865685" cy="3680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65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2- Parties – UC*</a:t>
            </a:r>
          </a:p>
        </p:txBody>
      </p:sp>
      <p:sp>
        <p:nvSpPr>
          <p:cNvPr id="4" name="Segnaposto numero diapositiva 3"/>
          <p:cNvSpPr>
            <a:spLocks noGrp="1"/>
          </p:cNvSpPr>
          <p:nvPr>
            <p:ph type="sldNum" sz="quarter" idx="12"/>
          </p:nvPr>
        </p:nvSpPr>
        <p:spPr/>
        <p:txBody>
          <a:bodyPr/>
          <a:lstStyle/>
          <a:p>
            <a:fld id="{79613D2F-1235-4D3C-8D26-D4D79EEE859A}" type="slidenum">
              <a:rPr lang="it-IT" smtClean="0"/>
              <a:t>20</a:t>
            </a:fld>
            <a:endParaRPr lang="it-IT"/>
          </a:p>
        </p:txBody>
      </p:sp>
      <p:sp>
        <p:nvSpPr>
          <p:cNvPr id="5" name="Rettangolo 4"/>
          <p:cNvSpPr/>
          <p:nvPr/>
        </p:nvSpPr>
        <p:spPr>
          <a:xfrm>
            <a:off x="838200" y="1556995"/>
            <a:ext cx="8815086" cy="5586145"/>
          </a:xfrm>
          <a:prstGeom prst="rect">
            <a:avLst/>
          </a:prstGeom>
          <a:noFill/>
          <a:ln w="38100">
            <a:noFill/>
          </a:ln>
        </p:spPr>
        <p:txBody>
          <a:bodyPr wrap="square">
            <a:spAutoFit/>
          </a:bodyPr>
          <a:lstStyle/>
          <a:p>
            <a:r>
              <a:rPr lang="en-GB" sz="2800" i="1" dirty="0"/>
              <a:t>What </a:t>
            </a:r>
            <a:r>
              <a:rPr lang="en-GB" sz="2800" b="1" i="1" dirty="0"/>
              <a:t>Frank Park </a:t>
            </a:r>
            <a:r>
              <a:rPr lang="en-GB" sz="2800" i="1" dirty="0"/>
              <a:t>did:</a:t>
            </a:r>
          </a:p>
          <a:p>
            <a:endParaRPr lang="en-GB" sz="2800" i="1" dirty="0"/>
          </a:p>
          <a:p>
            <a:r>
              <a:rPr lang="en-GB" sz="2800" i="1" dirty="0"/>
              <a:t> He pursued a parallel roll-up strategy in which he would acquire other small cable systems in his part of the state. </a:t>
            </a:r>
          </a:p>
          <a:p>
            <a:endParaRPr lang="en-GB" sz="2800" i="1" dirty="0"/>
          </a:p>
          <a:p>
            <a:r>
              <a:rPr lang="en-GB" sz="2800" i="1" dirty="0"/>
              <a:t>Putting a </a:t>
            </a:r>
            <a:r>
              <a:rPr lang="en-GB" sz="2800" b="1" i="1" dirty="0"/>
              <a:t>cluster of systems </a:t>
            </a:r>
            <a:r>
              <a:rPr lang="en-GB" sz="2800" i="1" dirty="0"/>
              <a:t>together would give him greater purchasing power.</a:t>
            </a:r>
          </a:p>
          <a:p>
            <a:endParaRPr lang="en-GB" sz="2800" i="1" dirty="0"/>
          </a:p>
          <a:p>
            <a:r>
              <a:rPr lang="en-GB" sz="2800" i="1" dirty="0"/>
              <a:t>This meant expanding his list of negotiating parties to </a:t>
            </a:r>
            <a:r>
              <a:rPr lang="en-GB" sz="2800" b="1" i="1" dirty="0"/>
              <a:t>include owners </a:t>
            </a:r>
            <a:r>
              <a:rPr lang="en-GB" sz="2800" i="1" dirty="0"/>
              <a:t>of other systems in his area.</a:t>
            </a:r>
          </a:p>
          <a:p>
            <a:r>
              <a:rPr lang="en-GB" sz="2800" i="1" dirty="0"/>
              <a:t> </a:t>
            </a:r>
            <a:endParaRPr lang="it-IT" sz="2800" dirty="0"/>
          </a:p>
          <a:p>
            <a:pPr lvl="0"/>
            <a:r>
              <a:rPr lang="en-US" sz="900" b="1" dirty="0">
                <a:solidFill>
                  <a:prstClr val="black"/>
                </a:solidFill>
              </a:rPr>
              <a:t>				*Harvard Business School Background Note 801-156, August 2000. (Revised December 2014.)</a:t>
            </a:r>
            <a:endParaRPr lang="en-GB" sz="900" b="1" dirty="0">
              <a:solidFill>
                <a:srgbClr val="002060"/>
              </a:solidFill>
            </a:endParaRPr>
          </a:p>
          <a:p>
            <a:pPr fontAlgn="base"/>
            <a:endParaRPr lang="en-US" sz="40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1868516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2- Parties in short</a:t>
            </a:r>
          </a:p>
        </p:txBody>
      </p:sp>
      <p:sp>
        <p:nvSpPr>
          <p:cNvPr id="4" name="Segnaposto numero diapositiva 3"/>
          <p:cNvSpPr>
            <a:spLocks noGrp="1"/>
          </p:cNvSpPr>
          <p:nvPr>
            <p:ph type="sldNum" sz="quarter" idx="12"/>
          </p:nvPr>
        </p:nvSpPr>
        <p:spPr/>
        <p:txBody>
          <a:bodyPr/>
          <a:lstStyle/>
          <a:p>
            <a:fld id="{79613D2F-1235-4D3C-8D26-D4D79EEE859A}" type="slidenum">
              <a:rPr lang="it-IT" smtClean="0"/>
              <a:t>21</a:t>
            </a:fld>
            <a:endParaRPr lang="it-IT"/>
          </a:p>
        </p:txBody>
      </p:sp>
      <p:sp>
        <p:nvSpPr>
          <p:cNvPr id="5" name="Rettangolo 4"/>
          <p:cNvSpPr/>
          <p:nvPr/>
        </p:nvSpPr>
        <p:spPr>
          <a:xfrm>
            <a:off x="838200" y="1556995"/>
            <a:ext cx="10248900" cy="4401205"/>
          </a:xfrm>
          <a:prstGeom prst="rect">
            <a:avLst/>
          </a:prstGeom>
          <a:noFill/>
          <a:ln w="38100">
            <a:noFill/>
          </a:ln>
        </p:spPr>
        <p:txBody>
          <a:bodyPr wrap="square">
            <a:spAutoFit/>
          </a:bodyPr>
          <a:lstStyle/>
          <a:p>
            <a:pPr fontAlgn="base"/>
            <a:r>
              <a:rPr lang="en-US" sz="2800" dirty="0"/>
              <a:t>Identifying the current and potential parties may :</a:t>
            </a:r>
          </a:p>
          <a:p>
            <a:pPr fontAlgn="base"/>
            <a:endParaRPr lang="en-US" sz="2800" dirty="0"/>
          </a:p>
          <a:p>
            <a:pPr marL="457200" indent="-457200" fontAlgn="base">
              <a:buFont typeface="Arial" panose="020B0604020202020204" pitchFamily="34" charset="0"/>
              <a:buChar char="•"/>
            </a:pPr>
            <a:r>
              <a:rPr lang="en-US" sz="2800" dirty="0"/>
              <a:t>Raise other important questions, tough to answer</a:t>
            </a:r>
          </a:p>
          <a:p>
            <a:pPr marL="457200" indent="-457200" fontAlgn="base">
              <a:buFont typeface="Arial" panose="020B0604020202020204" pitchFamily="34" charset="0"/>
              <a:buChar char="•"/>
            </a:pPr>
            <a:r>
              <a:rPr lang="en-US" sz="2800" dirty="0"/>
              <a:t>Expose to potential </a:t>
            </a:r>
            <a:r>
              <a:rPr lang="en-US" sz="2800" b="1" dirty="0"/>
              <a:t>pitfalls</a:t>
            </a:r>
            <a:r>
              <a:rPr lang="en-US" sz="2800" dirty="0"/>
              <a:t> and </a:t>
            </a:r>
            <a:r>
              <a:rPr lang="en-US" sz="2800" b="1" dirty="0"/>
              <a:t>opportunities</a:t>
            </a:r>
          </a:p>
          <a:p>
            <a:pPr fontAlgn="base"/>
            <a:endParaRPr lang="en-US" sz="2800" dirty="0"/>
          </a:p>
          <a:p>
            <a:pPr fontAlgn="base"/>
            <a:r>
              <a:rPr lang="en-US" sz="2800" dirty="0"/>
              <a:t>This reveals ways to favorably change the game. </a:t>
            </a:r>
          </a:p>
          <a:p>
            <a:pPr fontAlgn="base"/>
            <a:endParaRPr lang="en-US" sz="2800" dirty="0"/>
          </a:p>
          <a:p>
            <a:pPr fontAlgn="base"/>
            <a:r>
              <a:rPr lang="en-US" sz="2800" dirty="0"/>
              <a:t>Instead of passively reacting you can </a:t>
            </a:r>
            <a:r>
              <a:rPr lang="en-US" sz="2800" b="1" dirty="0"/>
              <a:t>shape the environment </a:t>
            </a:r>
            <a:r>
              <a:rPr lang="en-US" sz="2800" dirty="0"/>
              <a:t>in order to increase the chance to satisfy your needs. </a:t>
            </a:r>
          </a:p>
          <a:p>
            <a:pPr fontAlgn="base"/>
            <a:endParaRPr lang="en-US" sz="28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4181739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3- </a:t>
            </a:r>
            <a:r>
              <a:rPr lang="it-IT" b="1" dirty="0" err="1">
                <a:solidFill>
                  <a:srgbClr val="002060"/>
                </a:solidFill>
              </a:rPr>
              <a:t>Interests</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22</a:t>
            </a:fld>
            <a:endParaRPr lang="it-IT"/>
          </a:p>
        </p:txBody>
      </p:sp>
      <p:sp>
        <p:nvSpPr>
          <p:cNvPr id="5" name="Rettangolo 4"/>
          <p:cNvSpPr/>
          <p:nvPr/>
        </p:nvSpPr>
        <p:spPr>
          <a:xfrm>
            <a:off x="838200" y="1823391"/>
            <a:ext cx="6070600" cy="4932119"/>
          </a:xfrm>
          <a:prstGeom prst="rect">
            <a:avLst/>
          </a:prstGeom>
          <a:noFill/>
          <a:ln w="38100">
            <a:noFill/>
          </a:ln>
        </p:spPr>
        <p:txBody>
          <a:bodyPr wrap="square">
            <a:spAutoFit/>
          </a:bodyPr>
          <a:lstStyle/>
          <a:p>
            <a:pPr marL="342900" indent="-342900" fontAlgn="base">
              <a:buFont typeface="Arial" panose="020B0604020202020204" pitchFamily="34" charset="0"/>
              <a:buChar char="•"/>
            </a:pPr>
            <a:r>
              <a:rPr lang="en-US" sz="2800" dirty="0"/>
              <a:t>What are the interests and priorities of the key parties? many negotiators fail to ask, even of themselves. </a:t>
            </a:r>
          </a:p>
          <a:p>
            <a:pPr marL="342900" indent="-342900" fontAlgn="base">
              <a:buFont typeface="Arial" panose="020B0604020202020204" pitchFamily="34" charset="0"/>
              <a:buChar char="•"/>
            </a:pPr>
            <a:endParaRPr lang="en-US" sz="2800" dirty="0"/>
          </a:p>
          <a:p>
            <a:pPr marL="171450" indent="-171450" fontAlgn="base">
              <a:buFont typeface="Arial" panose="020B0604020202020204" pitchFamily="34" charset="0"/>
              <a:buChar char="•"/>
            </a:pPr>
            <a:endParaRPr lang="en-US" sz="1050" dirty="0"/>
          </a:p>
          <a:p>
            <a:pPr marL="342900" indent="-342900">
              <a:buFont typeface="Arial" panose="020B0604020202020204" pitchFamily="34" charset="0"/>
              <a:buChar char="•"/>
            </a:pPr>
            <a:r>
              <a:rPr lang="en-GB" sz="2800" dirty="0"/>
              <a:t>Also are often too cautious about revealing our interests, fearful of being exploited, but if we exaggerate: little chance of maximizing the potential value deals. </a:t>
            </a:r>
            <a:endParaRPr lang="it-IT" sz="2800" dirty="0"/>
          </a:p>
          <a:p>
            <a:r>
              <a:rPr lang="en-GB" sz="2000" dirty="0"/>
              <a:t> </a:t>
            </a:r>
            <a:endParaRPr lang="en-US" sz="2800" dirty="0"/>
          </a:p>
          <a:p>
            <a:pPr fontAlgn="base"/>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3076" name="Picture 4" descr="Risultati immagini per negotiator interests"/>
          <p:cNvPicPr>
            <a:picLocks noChangeAspect="1" noChangeArrowheads="1"/>
          </p:cNvPicPr>
          <p:nvPr/>
        </p:nvPicPr>
        <p:blipFill rotWithShape="1">
          <a:blip r:embed="rId2">
            <a:extLst>
              <a:ext uri="{28A0092B-C50C-407E-A947-70E740481C1C}">
                <a14:useLocalDpi xmlns:a14="http://schemas.microsoft.com/office/drawing/2010/main" val="0"/>
              </a:ext>
            </a:extLst>
          </a:blip>
          <a:srcRect l="6366" t="3018" r="4130" b="1890"/>
          <a:stretch/>
        </p:blipFill>
        <p:spPr bwMode="auto">
          <a:xfrm>
            <a:off x="6908800" y="2032433"/>
            <a:ext cx="5050159" cy="345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371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3- </a:t>
            </a:r>
            <a:r>
              <a:rPr lang="it-IT" b="1" dirty="0" err="1">
                <a:solidFill>
                  <a:srgbClr val="002060"/>
                </a:solidFill>
              </a:rPr>
              <a:t>Interests</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23</a:t>
            </a:fld>
            <a:endParaRPr lang="it-IT"/>
          </a:p>
        </p:txBody>
      </p:sp>
      <p:sp>
        <p:nvSpPr>
          <p:cNvPr id="5" name="Rettangolo 4"/>
          <p:cNvSpPr/>
          <p:nvPr/>
        </p:nvSpPr>
        <p:spPr>
          <a:xfrm>
            <a:off x="5099539" y="1489283"/>
            <a:ext cx="6409592" cy="4501232"/>
          </a:xfrm>
          <a:prstGeom prst="rect">
            <a:avLst/>
          </a:prstGeom>
          <a:noFill/>
          <a:ln w="38100">
            <a:noFill/>
          </a:ln>
        </p:spPr>
        <p:txBody>
          <a:bodyPr wrap="square">
            <a:spAutoFit/>
          </a:bodyPr>
          <a:lstStyle/>
          <a:p>
            <a:r>
              <a:rPr lang="en-GB" sz="2000" dirty="0"/>
              <a:t> </a:t>
            </a:r>
            <a:endParaRPr lang="en-US" sz="2800" dirty="0"/>
          </a:p>
          <a:p>
            <a:pPr fontAlgn="base"/>
            <a:r>
              <a:rPr lang="en-US" sz="2800" dirty="0"/>
              <a:t>Some interests other than money:</a:t>
            </a:r>
          </a:p>
          <a:p>
            <a:pPr fontAlgn="base"/>
            <a:endParaRPr lang="en-US" sz="1050" dirty="0"/>
          </a:p>
          <a:p>
            <a:pPr marL="285750" indent="-285750">
              <a:buFont typeface="Arial" panose="020B0604020202020204" pitchFamily="34" charset="0"/>
              <a:buChar char="•"/>
            </a:pPr>
            <a:r>
              <a:rPr lang="en-GB" sz="2800" dirty="0"/>
              <a:t>Reduce </a:t>
            </a:r>
            <a:r>
              <a:rPr lang="en-GB" sz="2800" b="1" dirty="0"/>
              <a:t>tax</a:t>
            </a:r>
            <a:r>
              <a:rPr lang="en-GB" sz="2800" dirty="0"/>
              <a:t> obligations</a:t>
            </a:r>
            <a:endParaRPr lang="it-IT" sz="2800" dirty="0"/>
          </a:p>
          <a:p>
            <a:pPr marL="285750" indent="-285750">
              <a:buFont typeface="Arial" panose="020B0604020202020204" pitchFamily="34" charset="0"/>
              <a:buChar char="•"/>
            </a:pPr>
            <a:r>
              <a:rPr lang="en-GB" sz="2800" dirty="0"/>
              <a:t>Balance immediate needs for </a:t>
            </a:r>
            <a:r>
              <a:rPr lang="en-GB" sz="2800" b="1" dirty="0"/>
              <a:t>liquidity</a:t>
            </a:r>
            <a:r>
              <a:rPr lang="en-GB" sz="2800" dirty="0"/>
              <a:t> against long-term </a:t>
            </a:r>
            <a:r>
              <a:rPr lang="en-GB" sz="2800" b="1" dirty="0"/>
              <a:t>capital</a:t>
            </a:r>
            <a:endParaRPr lang="it-IT" sz="2800" b="1" dirty="0"/>
          </a:p>
          <a:p>
            <a:pPr marL="285750" indent="-285750">
              <a:buFont typeface="Arial" panose="020B0604020202020204" pitchFamily="34" charset="0"/>
              <a:buChar char="•"/>
            </a:pPr>
            <a:r>
              <a:rPr lang="en-GB" sz="2800" b="1" dirty="0"/>
              <a:t>Associated risks</a:t>
            </a:r>
            <a:r>
              <a:rPr lang="en-GB" sz="2800" dirty="0"/>
              <a:t> and in what form</a:t>
            </a:r>
          </a:p>
          <a:p>
            <a:pPr marL="285750" indent="-285750">
              <a:buFont typeface="Arial" panose="020B0604020202020204" pitchFamily="34" charset="0"/>
              <a:buChar char="•"/>
            </a:pPr>
            <a:r>
              <a:rPr lang="en-GB" sz="2800" b="1" dirty="0"/>
              <a:t>Timing</a:t>
            </a:r>
            <a:r>
              <a:rPr lang="en-GB" sz="2800" dirty="0"/>
              <a:t> (ex. other acquisitions, delay an announcement. Or depending on other investment decisions)</a:t>
            </a:r>
            <a:endParaRPr lang="it-IT" sz="2800" dirty="0"/>
          </a:p>
          <a:p>
            <a:pPr fontAlgn="base"/>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4098" name="Picture 2" descr="Risultati immagini per negotiator intere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85" y="1904369"/>
            <a:ext cx="4077832" cy="2720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129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3- </a:t>
            </a:r>
            <a:r>
              <a:rPr lang="it-IT" b="1" dirty="0" err="1">
                <a:solidFill>
                  <a:srgbClr val="002060"/>
                </a:solidFill>
              </a:rPr>
              <a:t>Interests</a:t>
            </a:r>
            <a:r>
              <a:rPr lang="it-IT" b="1" dirty="0">
                <a:solidFill>
                  <a:srgbClr val="002060"/>
                </a:solidFill>
              </a:rPr>
              <a:t> – UC*</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24</a:t>
            </a:fld>
            <a:endParaRPr lang="it-IT"/>
          </a:p>
        </p:txBody>
      </p:sp>
      <p:sp>
        <p:nvSpPr>
          <p:cNvPr id="5" name="Rettangolo 4"/>
          <p:cNvSpPr/>
          <p:nvPr/>
        </p:nvSpPr>
        <p:spPr>
          <a:xfrm>
            <a:off x="838200" y="1515512"/>
            <a:ext cx="10815320" cy="5586145"/>
          </a:xfrm>
          <a:prstGeom prst="rect">
            <a:avLst/>
          </a:prstGeom>
          <a:noFill/>
          <a:ln w="38100">
            <a:noFill/>
          </a:ln>
        </p:spPr>
        <p:txBody>
          <a:bodyPr wrap="square">
            <a:spAutoFit/>
          </a:bodyPr>
          <a:lstStyle/>
          <a:p>
            <a:r>
              <a:rPr lang="en-GB" sz="2400" b="1" i="1" dirty="0"/>
              <a:t>Frank Park </a:t>
            </a:r>
            <a:r>
              <a:rPr lang="en-US" sz="2400" i="1" dirty="0"/>
              <a:t>approached the head of Aurora Partners and had months of arduous bargaining:</a:t>
            </a:r>
          </a:p>
          <a:p>
            <a:endParaRPr lang="en-US" sz="1200" i="1" dirty="0"/>
          </a:p>
          <a:p>
            <a:pPr marL="457200" indent="-457200">
              <a:buFont typeface="+mj-lt"/>
              <a:buAutoNum type="arabicPeriod"/>
            </a:pPr>
            <a:r>
              <a:rPr lang="en-US" sz="2400" i="1" dirty="0"/>
              <a:t>Aurora thought they were worth $15,000,000 cash,</a:t>
            </a:r>
          </a:p>
          <a:p>
            <a:pPr marL="457200" indent="-457200">
              <a:buFont typeface="+mj-lt"/>
              <a:buAutoNum type="arabicPeriod"/>
            </a:pPr>
            <a:r>
              <a:rPr lang="en-US" sz="2400" i="1" dirty="0"/>
              <a:t>Their price was several million dollars above Frank limit (</a:t>
            </a:r>
            <a:r>
              <a:rPr lang="en-US" sz="2400" b="1" i="1" dirty="0"/>
              <a:t>GAP</a:t>
            </a:r>
            <a:r>
              <a:rPr lang="en-US" sz="2400" i="1" dirty="0"/>
              <a:t>)</a:t>
            </a:r>
          </a:p>
          <a:p>
            <a:endParaRPr lang="en-US" sz="2400" i="1" dirty="0"/>
          </a:p>
          <a:p>
            <a:r>
              <a:rPr lang="en-US" sz="2400" b="1" i="1" dirty="0"/>
              <a:t>Focus on interest, not positions</a:t>
            </a:r>
            <a:r>
              <a:rPr lang="en-US" sz="2400" i="1" dirty="0"/>
              <a:t>: “how much would you be willing to pay for ours?"</a:t>
            </a:r>
          </a:p>
          <a:p>
            <a:r>
              <a:rPr lang="en-US" sz="2400" i="1" dirty="0"/>
              <a:t>After a bit of bargaining, they settled on the sale of Park's system at $14,500,000</a:t>
            </a:r>
          </a:p>
          <a:p>
            <a:endParaRPr lang="en-US" sz="2400" i="1" dirty="0"/>
          </a:p>
          <a:p>
            <a:pPr marL="457200" indent="-457200">
              <a:buFont typeface="+mj-lt"/>
              <a:buAutoNum type="arabicPeriod"/>
            </a:pPr>
            <a:r>
              <a:rPr lang="en-US" sz="2400" i="1" dirty="0"/>
              <a:t>Park temporarily forgot that purchasing the second system was simply a means toward the goal of maximizing economic value.</a:t>
            </a:r>
          </a:p>
          <a:p>
            <a:pPr marL="457200" indent="-457200">
              <a:buFont typeface="+mj-lt"/>
              <a:buAutoNum type="arabicPeriod"/>
            </a:pPr>
            <a:r>
              <a:rPr lang="en-US" sz="2400" i="1" dirty="0"/>
              <a:t>Meanwhile he discovered had other interests, as well: concerned about his loyal employees and local programming. </a:t>
            </a:r>
          </a:p>
          <a:p>
            <a:r>
              <a:rPr lang="en-US" sz="900" b="1" dirty="0"/>
              <a:t>						*Harvard Business School Background Note 801-156, August 2000. (Revised December 2014.)</a:t>
            </a:r>
            <a:endParaRPr lang="en-GB" sz="900" b="1" dirty="0">
              <a:solidFill>
                <a:srgbClr val="002060"/>
              </a:solidFill>
            </a:endParaRPr>
          </a:p>
          <a:p>
            <a:pPr marL="342900" indent="-342900">
              <a:buFont typeface="Arial" panose="020B0604020202020204" pitchFamily="34" charset="0"/>
              <a:buChar char="•"/>
            </a:pPr>
            <a:endParaRPr lang="en-US" sz="3600" dirty="0"/>
          </a:p>
        </p:txBody>
      </p:sp>
    </p:spTree>
    <p:extLst>
      <p:ext uri="{BB962C8B-B14F-4D97-AF65-F5344CB8AC3E}">
        <p14:creationId xmlns:p14="http://schemas.microsoft.com/office/powerpoint/2010/main" val="2192999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3- </a:t>
            </a:r>
            <a:r>
              <a:rPr lang="it-IT" b="1" dirty="0" err="1">
                <a:solidFill>
                  <a:srgbClr val="002060"/>
                </a:solidFill>
              </a:rPr>
              <a:t>Interests</a:t>
            </a:r>
            <a:r>
              <a:rPr lang="it-IT" b="1" dirty="0">
                <a:solidFill>
                  <a:srgbClr val="002060"/>
                </a:solidFill>
              </a:rPr>
              <a:t> in short</a:t>
            </a:r>
          </a:p>
        </p:txBody>
      </p:sp>
      <p:sp>
        <p:nvSpPr>
          <p:cNvPr id="4" name="Segnaposto numero diapositiva 3"/>
          <p:cNvSpPr>
            <a:spLocks noGrp="1"/>
          </p:cNvSpPr>
          <p:nvPr>
            <p:ph type="sldNum" sz="quarter" idx="12"/>
          </p:nvPr>
        </p:nvSpPr>
        <p:spPr/>
        <p:txBody>
          <a:bodyPr/>
          <a:lstStyle/>
          <a:p>
            <a:fld id="{79613D2F-1235-4D3C-8D26-D4D79EEE859A}" type="slidenum">
              <a:rPr lang="it-IT" smtClean="0"/>
              <a:t>25</a:t>
            </a:fld>
            <a:endParaRPr lang="it-IT"/>
          </a:p>
        </p:txBody>
      </p:sp>
      <p:sp>
        <p:nvSpPr>
          <p:cNvPr id="5" name="Rettangolo 4"/>
          <p:cNvSpPr/>
          <p:nvPr/>
        </p:nvSpPr>
        <p:spPr>
          <a:xfrm>
            <a:off x="838199" y="1556995"/>
            <a:ext cx="9139989" cy="4893647"/>
          </a:xfrm>
          <a:prstGeom prst="rect">
            <a:avLst/>
          </a:prstGeom>
          <a:noFill/>
          <a:ln w="38100">
            <a:noFill/>
          </a:ln>
        </p:spPr>
        <p:txBody>
          <a:bodyPr wrap="square">
            <a:spAutoFit/>
          </a:bodyPr>
          <a:lstStyle/>
          <a:p>
            <a:pPr fontAlgn="base"/>
            <a:r>
              <a:rPr lang="en-US" sz="2800" dirty="0"/>
              <a:t>Assessing interests is important before during and even at the end of negotiation:</a:t>
            </a:r>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a:t>Negotiation involves discovery</a:t>
            </a:r>
          </a:p>
          <a:p>
            <a:pPr fontAlgn="base"/>
            <a:endParaRPr lang="en-US" sz="2800" dirty="0"/>
          </a:p>
          <a:p>
            <a:pPr marL="342900" indent="-342900" fontAlgn="base">
              <a:buFont typeface="Arial" panose="020B0604020202020204" pitchFamily="34" charset="0"/>
              <a:buChar char="•"/>
            </a:pPr>
            <a:r>
              <a:rPr lang="en-US" sz="2800" dirty="0"/>
              <a:t>Without a refined sense of one's own objectives and trade-offs, it is hard to formulate a strategy or judge success. </a:t>
            </a:r>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a:t>Interests can evolve and strategy should adapt to changing goals and circumstances.</a:t>
            </a:r>
          </a:p>
          <a:p>
            <a:pPr fontAlgn="base"/>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3892792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4- Value</a:t>
            </a:r>
          </a:p>
        </p:txBody>
      </p:sp>
      <p:sp>
        <p:nvSpPr>
          <p:cNvPr id="4" name="Segnaposto numero diapositiva 3"/>
          <p:cNvSpPr>
            <a:spLocks noGrp="1"/>
          </p:cNvSpPr>
          <p:nvPr>
            <p:ph type="sldNum" sz="quarter" idx="12"/>
          </p:nvPr>
        </p:nvSpPr>
        <p:spPr/>
        <p:txBody>
          <a:bodyPr/>
          <a:lstStyle/>
          <a:p>
            <a:fld id="{79613D2F-1235-4D3C-8D26-D4D79EEE859A}" type="slidenum">
              <a:rPr lang="it-IT" smtClean="0"/>
              <a:t>26</a:t>
            </a:fld>
            <a:endParaRPr lang="it-IT"/>
          </a:p>
        </p:txBody>
      </p:sp>
      <p:sp>
        <p:nvSpPr>
          <p:cNvPr id="5" name="Rettangolo 4"/>
          <p:cNvSpPr/>
          <p:nvPr/>
        </p:nvSpPr>
        <p:spPr>
          <a:xfrm>
            <a:off x="838200" y="1823391"/>
            <a:ext cx="5821219" cy="5201424"/>
          </a:xfrm>
          <a:prstGeom prst="rect">
            <a:avLst/>
          </a:prstGeom>
          <a:noFill/>
          <a:ln w="38100">
            <a:noFill/>
          </a:ln>
        </p:spPr>
        <p:txBody>
          <a:bodyPr wrap="square">
            <a:spAutoFit/>
          </a:bodyPr>
          <a:lstStyle/>
          <a:p>
            <a:pPr marL="342900" indent="-342900" fontAlgn="base">
              <a:buFont typeface="Arial" panose="020B0604020202020204" pitchFamily="34" charset="0"/>
              <a:buChar char="•"/>
            </a:pPr>
            <a:r>
              <a:rPr lang="en-US" sz="2800" dirty="0"/>
              <a:t>How can value be created—and who will get it? </a:t>
            </a:r>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a:t>The potential for value- creation ultimately depends on how the other parties' interests compare with your own. </a:t>
            </a:r>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a:t>Rarely are the interests of other stakeholders entirely clear. </a:t>
            </a:r>
          </a:p>
          <a:p>
            <a:r>
              <a:rPr lang="en-GB" sz="2000" dirty="0"/>
              <a:t> </a:t>
            </a:r>
            <a:endParaRPr lang="en-US" sz="2800" dirty="0"/>
          </a:p>
          <a:p>
            <a:pPr fontAlgn="base"/>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6" name="Picture 2" descr="Risultati immagini per interest negotiato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4205" y="2366034"/>
            <a:ext cx="5917795" cy="378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12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4- Value – UC*</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27</a:t>
            </a:fld>
            <a:endParaRPr lang="it-IT"/>
          </a:p>
        </p:txBody>
      </p:sp>
      <p:sp>
        <p:nvSpPr>
          <p:cNvPr id="5" name="Rettangolo 4"/>
          <p:cNvSpPr/>
          <p:nvPr/>
        </p:nvSpPr>
        <p:spPr>
          <a:xfrm>
            <a:off x="838200" y="1515512"/>
            <a:ext cx="10815320" cy="5586145"/>
          </a:xfrm>
          <a:prstGeom prst="rect">
            <a:avLst/>
          </a:prstGeom>
          <a:noFill/>
          <a:ln w="38100">
            <a:noFill/>
          </a:ln>
        </p:spPr>
        <p:txBody>
          <a:bodyPr wrap="square">
            <a:spAutoFit/>
          </a:bodyPr>
          <a:lstStyle/>
          <a:p>
            <a:r>
              <a:rPr lang="en-GB" sz="2400" b="1" i="1" dirty="0"/>
              <a:t>Frank Park </a:t>
            </a:r>
            <a:r>
              <a:rPr lang="en-US" sz="2400" i="1" dirty="0"/>
              <a:t>and Aurora:</a:t>
            </a:r>
          </a:p>
          <a:p>
            <a:endParaRPr lang="en-US" sz="2400" i="1" dirty="0"/>
          </a:p>
          <a:p>
            <a:pPr marL="342900" indent="-342900">
              <a:buFont typeface="Arial" panose="020B0604020202020204" pitchFamily="34" charset="0"/>
              <a:buChar char="•"/>
            </a:pPr>
            <a:r>
              <a:rPr lang="en-US" sz="2400" i="1" dirty="0"/>
              <a:t>Instead of a ZOPA there was a significant GAP </a:t>
            </a:r>
          </a:p>
          <a:p>
            <a:pPr marL="342900" indent="-342900">
              <a:buFont typeface="Arial" panose="020B0604020202020204" pitchFamily="34" charset="0"/>
              <a:buChar char="•"/>
            </a:pPr>
            <a:endParaRPr lang="en-US" sz="2400" i="1" dirty="0"/>
          </a:p>
          <a:p>
            <a:pPr marL="342900" indent="-342900">
              <a:buFont typeface="Arial" panose="020B0604020202020204" pitchFamily="34" charset="0"/>
              <a:buChar char="•"/>
            </a:pPr>
            <a:r>
              <a:rPr lang="en-US" sz="2400" i="1" dirty="0"/>
              <a:t>A difference in valuation foreclosed one particular deal but it opened the opportunity for another. </a:t>
            </a:r>
          </a:p>
          <a:p>
            <a:pPr marL="342900" indent="-342900">
              <a:buFont typeface="Arial" panose="020B0604020202020204" pitchFamily="34" charset="0"/>
              <a:buChar char="•"/>
            </a:pPr>
            <a:endParaRPr lang="en-US" sz="2400" i="1" dirty="0"/>
          </a:p>
          <a:p>
            <a:pPr marL="342900" indent="-342900">
              <a:buFont typeface="Arial" panose="020B0604020202020204" pitchFamily="34" charset="0"/>
              <a:buChar char="•"/>
            </a:pPr>
            <a:r>
              <a:rPr lang="en-US" sz="2400" i="1" dirty="0"/>
              <a:t>Differences are the core material for value creation in negotiation. </a:t>
            </a:r>
          </a:p>
          <a:p>
            <a:pPr marL="342900" indent="-342900">
              <a:buFont typeface="Arial" panose="020B0604020202020204" pitchFamily="34" charset="0"/>
              <a:buChar char="•"/>
            </a:pPr>
            <a:r>
              <a:rPr lang="en-US" sz="2400" i="1" dirty="0"/>
              <a:t>If these two parties completely agreed on the economic worth of their cable systems, they would have little incentive to buy or sell. </a:t>
            </a:r>
          </a:p>
          <a:p>
            <a:pPr marL="342900" indent="-342900">
              <a:buFont typeface="Arial" panose="020B0604020202020204" pitchFamily="34" charset="0"/>
              <a:buChar char="•"/>
            </a:pPr>
            <a:endParaRPr lang="en-US" sz="2400" i="1" dirty="0"/>
          </a:p>
          <a:p>
            <a:pPr marL="342900" indent="-342900">
              <a:buFont typeface="Arial" panose="020B0604020202020204" pitchFamily="34" charset="0"/>
              <a:buChar char="•"/>
            </a:pPr>
            <a:r>
              <a:rPr lang="en-US" sz="2400" i="1" dirty="0"/>
              <a:t>The parties essentially created $3.5 million of surplus value. </a:t>
            </a:r>
          </a:p>
          <a:p>
            <a:endParaRPr lang="en-US" sz="2400" i="1" dirty="0"/>
          </a:p>
          <a:p>
            <a:r>
              <a:rPr lang="en-US" sz="900" b="1" dirty="0"/>
              <a:t>						*Harvard Business School Background Note 801-156, August 2000. (Revised December 2014.)</a:t>
            </a:r>
            <a:endParaRPr lang="en-GB" sz="900" b="1" dirty="0">
              <a:solidFill>
                <a:srgbClr val="002060"/>
              </a:solidFill>
            </a:endParaRPr>
          </a:p>
          <a:p>
            <a:pPr marL="342900" indent="-342900">
              <a:buFont typeface="Arial" panose="020B0604020202020204" pitchFamily="34" charset="0"/>
              <a:buChar char="•"/>
            </a:pPr>
            <a:endParaRPr lang="en-US" sz="3600" dirty="0"/>
          </a:p>
        </p:txBody>
      </p:sp>
    </p:spTree>
    <p:extLst>
      <p:ext uri="{BB962C8B-B14F-4D97-AF65-F5344CB8AC3E}">
        <p14:creationId xmlns:p14="http://schemas.microsoft.com/office/powerpoint/2010/main" val="1037659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4- Value – UC*</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28</a:t>
            </a:fld>
            <a:endParaRPr lang="it-IT"/>
          </a:p>
        </p:txBody>
      </p:sp>
      <p:sp>
        <p:nvSpPr>
          <p:cNvPr id="5" name="Rettangolo 4"/>
          <p:cNvSpPr/>
          <p:nvPr/>
        </p:nvSpPr>
        <p:spPr>
          <a:xfrm>
            <a:off x="838200" y="1515512"/>
            <a:ext cx="10815320" cy="830997"/>
          </a:xfrm>
          <a:prstGeom prst="rect">
            <a:avLst/>
          </a:prstGeom>
          <a:noFill/>
          <a:ln w="38100">
            <a:noFill/>
          </a:ln>
        </p:spPr>
        <p:txBody>
          <a:bodyPr wrap="square">
            <a:spAutoFit/>
          </a:bodyPr>
          <a:lstStyle/>
          <a:p>
            <a:r>
              <a:rPr lang="en-US" sz="2400" i="1" dirty="0"/>
              <a:t>If they could gain $1,000,000 in tax savings, there is a value creation that can be represented in the two-dimensional ZOPA diagram:</a:t>
            </a:r>
            <a:endParaRPr lang="en-US" sz="3600" dirty="0"/>
          </a:p>
        </p:txBody>
      </p:sp>
      <p:sp>
        <p:nvSpPr>
          <p:cNvPr id="3" name="Rettangolo 2"/>
          <p:cNvSpPr/>
          <p:nvPr/>
        </p:nvSpPr>
        <p:spPr>
          <a:xfrm>
            <a:off x="5755401" y="2615862"/>
            <a:ext cx="5219700" cy="3262432"/>
          </a:xfrm>
          <a:prstGeom prst="rect">
            <a:avLst/>
          </a:prstGeom>
        </p:spPr>
        <p:txBody>
          <a:bodyPr wrap="square">
            <a:spAutoFit/>
          </a:bodyPr>
          <a:lstStyle/>
          <a:p>
            <a:endParaRPr lang="en-US" i="1" dirty="0"/>
          </a:p>
          <a:p>
            <a:pPr marL="342900" indent="-342900">
              <a:lnSpc>
                <a:spcPct val="150000"/>
              </a:lnSpc>
              <a:buFont typeface="Arial" panose="020B0604020202020204" pitchFamily="34" charset="0"/>
              <a:buChar char="•"/>
            </a:pPr>
            <a:r>
              <a:rPr lang="en-US" sz="2400" i="1" dirty="0"/>
              <a:t>A = the $14.500.000 cash deal. </a:t>
            </a:r>
          </a:p>
          <a:p>
            <a:pPr marL="342900" indent="-342900">
              <a:lnSpc>
                <a:spcPct val="150000"/>
              </a:lnSpc>
              <a:buFont typeface="Arial" panose="020B0604020202020204" pitchFamily="34" charset="0"/>
              <a:buChar char="•"/>
            </a:pPr>
            <a:r>
              <a:rPr lang="en-GB" sz="2400" dirty="0"/>
              <a:t>B = the seller get all the tax savings</a:t>
            </a:r>
          </a:p>
          <a:p>
            <a:pPr marL="342900" indent="-342900">
              <a:lnSpc>
                <a:spcPct val="150000"/>
              </a:lnSpc>
              <a:buFont typeface="Arial" panose="020B0604020202020204" pitchFamily="34" charset="0"/>
              <a:buChar char="•"/>
            </a:pPr>
            <a:r>
              <a:rPr lang="en-GB" sz="2400" dirty="0"/>
              <a:t>C = the buyer get all savings, pay only $13.500.000</a:t>
            </a:r>
            <a:endParaRPr lang="en-US" sz="2400" dirty="0"/>
          </a:p>
          <a:p>
            <a:pPr marL="342900" indent="-342900">
              <a:lnSpc>
                <a:spcPct val="150000"/>
              </a:lnSpc>
              <a:buFont typeface="Arial" panose="020B0604020202020204" pitchFamily="34" charset="0"/>
              <a:buChar char="•"/>
            </a:pPr>
            <a:r>
              <a:rPr lang="en-US" sz="2400" dirty="0"/>
              <a:t>BC = alternative deal structures</a:t>
            </a:r>
          </a:p>
          <a:p>
            <a:r>
              <a:rPr lang="en-US" sz="800" b="1" dirty="0"/>
              <a:t>	*Harvard Business School Background Note 801-156, August 2000. (Revised December 2014.)</a:t>
            </a:r>
            <a:endParaRPr lang="en-GB" sz="800" b="1" dirty="0">
              <a:solidFill>
                <a:srgbClr val="002060"/>
              </a:solidFill>
            </a:endParaRPr>
          </a:p>
        </p:txBody>
      </p:sp>
      <p:cxnSp>
        <p:nvCxnSpPr>
          <p:cNvPr id="12" name="Connettore 2 11"/>
          <p:cNvCxnSpPr/>
          <p:nvPr/>
        </p:nvCxnSpPr>
        <p:spPr>
          <a:xfrm flipV="1">
            <a:off x="1661160" y="2941320"/>
            <a:ext cx="0" cy="224790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cxnSpLocks/>
          </p:cNvCxnSpPr>
          <p:nvPr/>
        </p:nvCxnSpPr>
        <p:spPr>
          <a:xfrm flipV="1">
            <a:off x="1661160" y="5173841"/>
            <a:ext cx="2522220" cy="15379"/>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a:xfrm>
            <a:off x="1644226" y="3877978"/>
            <a:ext cx="1417320" cy="130433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8" name="CasellaDiTesto 17"/>
          <p:cNvSpPr txBox="1"/>
          <p:nvPr/>
        </p:nvSpPr>
        <p:spPr>
          <a:xfrm>
            <a:off x="1136957" y="4951260"/>
            <a:ext cx="365760" cy="369332"/>
          </a:xfrm>
          <a:prstGeom prst="rect">
            <a:avLst/>
          </a:prstGeom>
          <a:noFill/>
        </p:spPr>
        <p:txBody>
          <a:bodyPr wrap="square" rtlCol="0">
            <a:spAutoFit/>
          </a:bodyPr>
          <a:lstStyle/>
          <a:p>
            <a:r>
              <a:rPr lang="en-GB" dirty="0"/>
              <a:t>A</a:t>
            </a:r>
          </a:p>
        </p:txBody>
      </p:sp>
      <p:sp>
        <p:nvSpPr>
          <p:cNvPr id="20" name="CasellaDiTesto 19"/>
          <p:cNvSpPr txBox="1"/>
          <p:nvPr/>
        </p:nvSpPr>
        <p:spPr>
          <a:xfrm>
            <a:off x="1104053" y="3603161"/>
            <a:ext cx="365760" cy="369332"/>
          </a:xfrm>
          <a:prstGeom prst="rect">
            <a:avLst/>
          </a:prstGeom>
          <a:noFill/>
        </p:spPr>
        <p:txBody>
          <a:bodyPr wrap="square" rtlCol="0">
            <a:spAutoFit/>
          </a:bodyPr>
          <a:lstStyle/>
          <a:p>
            <a:r>
              <a:rPr lang="en-GB" dirty="0"/>
              <a:t>B</a:t>
            </a:r>
          </a:p>
        </p:txBody>
      </p:sp>
      <p:sp>
        <p:nvSpPr>
          <p:cNvPr id="21" name="CasellaDiTesto 20"/>
          <p:cNvSpPr txBox="1"/>
          <p:nvPr/>
        </p:nvSpPr>
        <p:spPr>
          <a:xfrm>
            <a:off x="2665732" y="4952082"/>
            <a:ext cx="365760" cy="369332"/>
          </a:xfrm>
          <a:prstGeom prst="rect">
            <a:avLst/>
          </a:prstGeom>
          <a:noFill/>
        </p:spPr>
        <p:txBody>
          <a:bodyPr wrap="square" rtlCol="0">
            <a:spAutoFit/>
          </a:bodyPr>
          <a:lstStyle/>
          <a:p>
            <a:r>
              <a:rPr lang="en-GB" dirty="0"/>
              <a:t>C</a:t>
            </a:r>
          </a:p>
        </p:txBody>
      </p:sp>
      <p:sp>
        <p:nvSpPr>
          <p:cNvPr id="24" name="Rettangolo 23"/>
          <p:cNvSpPr/>
          <p:nvPr/>
        </p:nvSpPr>
        <p:spPr>
          <a:xfrm>
            <a:off x="645565" y="3118676"/>
            <a:ext cx="1724255" cy="369332"/>
          </a:xfrm>
          <a:prstGeom prst="rect">
            <a:avLst/>
          </a:prstGeom>
        </p:spPr>
        <p:txBody>
          <a:bodyPr wrap="none">
            <a:spAutoFit/>
          </a:bodyPr>
          <a:lstStyle/>
          <a:p>
            <a:r>
              <a:rPr lang="en-US" i="1" dirty="0"/>
              <a:t>seller's interests </a:t>
            </a:r>
            <a:endParaRPr lang="en-GB" dirty="0"/>
          </a:p>
        </p:txBody>
      </p:sp>
      <p:sp>
        <p:nvSpPr>
          <p:cNvPr id="25" name="Rettangolo 24"/>
          <p:cNvSpPr/>
          <p:nvPr/>
        </p:nvSpPr>
        <p:spPr>
          <a:xfrm>
            <a:off x="3924849" y="5160798"/>
            <a:ext cx="1757917" cy="369332"/>
          </a:xfrm>
          <a:prstGeom prst="rect">
            <a:avLst/>
          </a:prstGeom>
        </p:spPr>
        <p:txBody>
          <a:bodyPr wrap="none">
            <a:spAutoFit/>
          </a:bodyPr>
          <a:lstStyle/>
          <a:p>
            <a:r>
              <a:rPr lang="en-US" i="1" dirty="0"/>
              <a:t>buyer's interests </a:t>
            </a:r>
            <a:endParaRPr lang="en-GB" dirty="0"/>
          </a:p>
        </p:txBody>
      </p:sp>
      <p:sp>
        <p:nvSpPr>
          <p:cNvPr id="26" name="CasellaDiTesto 25"/>
          <p:cNvSpPr txBox="1"/>
          <p:nvPr/>
        </p:nvSpPr>
        <p:spPr>
          <a:xfrm>
            <a:off x="1304714" y="3601169"/>
            <a:ext cx="922868" cy="369332"/>
          </a:xfrm>
          <a:prstGeom prst="rect">
            <a:avLst/>
          </a:prstGeom>
          <a:noFill/>
        </p:spPr>
        <p:txBody>
          <a:bodyPr wrap="square" rtlCol="0">
            <a:spAutoFit/>
          </a:bodyPr>
          <a:lstStyle/>
          <a:p>
            <a:r>
              <a:rPr lang="en-GB" dirty="0"/>
              <a:t>15.5</a:t>
            </a:r>
          </a:p>
        </p:txBody>
      </p:sp>
      <p:sp>
        <p:nvSpPr>
          <p:cNvPr id="27" name="CasellaDiTesto 26"/>
          <p:cNvSpPr txBox="1"/>
          <p:nvPr/>
        </p:nvSpPr>
        <p:spPr>
          <a:xfrm>
            <a:off x="1319354" y="4944203"/>
            <a:ext cx="922868" cy="369332"/>
          </a:xfrm>
          <a:prstGeom prst="rect">
            <a:avLst/>
          </a:prstGeom>
          <a:noFill/>
        </p:spPr>
        <p:txBody>
          <a:bodyPr wrap="square" rtlCol="0">
            <a:spAutoFit/>
          </a:bodyPr>
          <a:lstStyle/>
          <a:p>
            <a:r>
              <a:rPr lang="en-GB" dirty="0"/>
              <a:t>14.5</a:t>
            </a:r>
          </a:p>
        </p:txBody>
      </p:sp>
      <p:sp>
        <p:nvSpPr>
          <p:cNvPr id="28" name="CasellaDiTesto 27"/>
          <p:cNvSpPr txBox="1"/>
          <p:nvPr/>
        </p:nvSpPr>
        <p:spPr>
          <a:xfrm>
            <a:off x="2873048" y="4958125"/>
            <a:ext cx="700736" cy="369332"/>
          </a:xfrm>
          <a:prstGeom prst="rect">
            <a:avLst/>
          </a:prstGeom>
          <a:noFill/>
        </p:spPr>
        <p:txBody>
          <a:bodyPr wrap="square" rtlCol="0">
            <a:spAutoFit/>
          </a:bodyPr>
          <a:lstStyle/>
          <a:p>
            <a:r>
              <a:rPr lang="en-GB" dirty="0"/>
              <a:t>13.5</a:t>
            </a:r>
          </a:p>
        </p:txBody>
      </p:sp>
    </p:spTree>
    <p:extLst>
      <p:ext uri="{BB962C8B-B14F-4D97-AF65-F5344CB8AC3E}">
        <p14:creationId xmlns:p14="http://schemas.microsoft.com/office/powerpoint/2010/main" val="2423242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4- Value:  key </a:t>
            </a:r>
            <a:r>
              <a:rPr lang="it-IT" b="1" dirty="0" err="1">
                <a:solidFill>
                  <a:srgbClr val="002060"/>
                </a:solidFill>
              </a:rPr>
              <a:t>lessons</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29</a:t>
            </a:fld>
            <a:endParaRPr lang="it-IT"/>
          </a:p>
        </p:txBody>
      </p:sp>
      <p:sp>
        <p:nvSpPr>
          <p:cNvPr id="5" name="Rettangolo 4"/>
          <p:cNvSpPr/>
          <p:nvPr/>
        </p:nvSpPr>
        <p:spPr>
          <a:xfrm>
            <a:off x="838200" y="1690689"/>
            <a:ext cx="10405533" cy="5324535"/>
          </a:xfrm>
          <a:prstGeom prst="rect">
            <a:avLst/>
          </a:prstGeom>
          <a:noFill/>
          <a:ln w="38100">
            <a:noFill/>
          </a:ln>
        </p:spPr>
        <p:txBody>
          <a:bodyPr wrap="square">
            <a:spAutoFit/>
          </a:bodyPr>
          <a:lstStyle/>
          <a:p>
            <a:pPr marL="514350" indent="-514350" fontAlgn="base">
              <a:lnSpc>
                <a:spcPct val="150000"/>
              </a:lnSpc>
              <a:buFont typeface="+mj-lt"/>
              <a:buAutoNum type="arabicPeriod"/>
            </a:pPr>
            <a:r>
              <a:rPr lang="en-US" sz="2800" dirty="0"/>
              <a:t>It is </a:t>
            </a:r>
            <a:r>
              <a:rPr lang="en-US" sz="2800" b="1" dirty="0"/>
              <a:t>wrong</a:t>
            </a:r>
            <a:r>
              <a:rPr lang="en-US" sz="2800" dirty="0"/>
              <a:t> to assume that negotiation has to be </a:t>
            </a:r>
            <a:r>
              <a:rPr lang="en-US" sz="2800" b="1" dirty="0"/>
              <a:t>win-lose</a:t>
            </a:r>
          </a:p>
          <a:p>
            <a:pPr marL="514350" indent="-514350" fontAlgn="base">
              <a:lnSpc>
                <a:spcPct val="150000"/>
              </a:lnSpc>
              <a:buFont typeface="+mj-lt"/>
              <a:buAutoNum type="arabicPeriod"/>
            </a:pPr>
            <a:r>
              <a:rPr lang="en-US" sz="2800" dirty="0"/>
              <a:t>It is possible to reach agreements that create </a:t>
            </a:r>
            <a:r>
              <a:rPr lang="en-US" sz="2800" b="1" dirty="0"/>
              <a:t>gain for both </a:t>
            </a:r>
            <a:r>
              <a:rPr lang="en-US" sz="2800" dirty="0"/>
              <a:t>parties</a:t>
            </a:r>
          </a:p>
          <a:p>
            <a:pPr marL="514350" indent="-514350" fontAlgn="base">
              <a:lnSpc>
                <a:spcPct val="150000"/>
              </a:lnSpc>
              <a:buFont typeface="+mj-lt"/>
              <a:buAutoNum type="arabicPeriod"/>
            </a:pPr>
            <a:r>
              <a:rPr lang="en-US" sz="2800" dirty="0"/>
              <a:t>But it is </a:t>
            </a:r>
            <a:r>
              <a:rPr lang="en-US" sz="2800" b="1" dirty="0"/>
              <a:t>wrong</a:t>
            </a:r>
            <a:r>
              <a:rPr lang="en-US" sz="2800" dirty="0"/>
              <a:t> to see negotiation simply in </a:t>
            </a:r>
            <a:r>
              <a:rPr lang="en-US" sz="2800" b="1" dirty="0"/>
              <a:t>win-win</a:t>
            </a:r>
            <a:r>
              <a:rPr lang="en-US" sz="2800" dirty="0"/>
              <a:t> terms. Being too aggressive or too meek is not the answer. </a:t>
            </a:r>
          </a:p>
          <a:p>
            <a:pPr marL="514350" indent="-514350" fontAlgn="base">
              <a:lnSpc>
                <a:spcPct val="150000"/>
              </a:lnSpc>
              <a:buFont typeface="+mj-lt"/>
              <a:buAutoNum type="arabicPeriod"/>
            </a:pPr>
            <a:r>
              <a:rPr lang="en-US" sz="2800" dirty="0"/>
              <a:t>The creation of mutual gains does not necessarily mean that they will be evenly divided. </a:t>
            </a:r>
          </a:p>
          <a:p>
            <a:pPr fontAlgn="base"/>
            <a:endParaRPr lang="en-US" sz="2800" dirty="0"/>
          </a:p>
          <a:p>
            <a:pPr marL="514350" indent="-514350" fontAlgn="base">
              <a:buFont typeface="+mj-lt"/>
              <a:buAutoNum type="arabicPeriod"/>
            </a:pPr>
            <a:endParaRPr lang="en-US" sz="2800" dirty="0"/>
          </a:p>
          <a:p>
            <a:pPr fontAlgn="base"/>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1083650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4641"/>
            <a:ext cx="10515600" cy="1325563"/>
          </a:xfrm>
        </p:spPr>
        <p:txBody>
          <a:bodyPr/>
          <a:lstStyle/>
          <a:p>
            <a:r>
              <a:rPr lang="en-GB" b="1" dirty="0">
                <a:solidFill>
                  <a:srgbClr val="002060"/>
                </a:solidFill>
              </a:rPr>
              <a:t>How to Negotiate?</a:t>
            </a:r>
          </a:p>
        </p:txBody>
      </p:sp>
      <p:sp>
        <p:nvSpPr>
          <p:cNvPr id="3" name="Segnaposto contenuto 2"/>
          <p:cNvSpPr>
            <a:spLocks noGrp="1"/>
          </p:cNvSpPr>
          <p:nvPr>
            <p:ph idx="1"/>
          </p:nvPr>
        </p:nvSpPr>
        <p:spPr>
          <a:xfrm>
            <a:off x="838201" y="1330204"/>
            <a:ext cx="5638800" cy="2913428"/>
          </a:xfrm>
        </p:spPr>
        <p:txBody>
          <a:bodyPr>
            <a:noAutofit/>
          </a:bodyPr>
          <a:lstStyle/>
          <a:p>
            <a:pPr marL="0" indent="0">
              <a:lnSpc>
                <a:spcPct val="100000"/>
              </a:lnSpc>
              <a:buNone/>
            </a:pPr>
            <a:r>
              <a:rPr lang="en-US" sz="3600" dirty="0"/>
              <a:t>People often ask the wrong questions when they prepare for negotiation.</a:t>
            </a:r>
          </a:p>
          <a:p>
            <a:pPr marL="0" indent="0">
              <a:lnSpc>
                <a:spcPct val="100000"/>
              </a:lnSpc>
              <a:buNone/>
            </a:pPr>
            <a:endParaRPr lang="en-US" sz="3600" dirty="0"/>
          </a:p>
          <a:p>
            <a:pPr marL="0" indent="0">
              <a:lnSpc>
                <a:spcPct val="100000"/>
              </a:lnSpc>
              <a:buNone/>
            </a:pPr>
            <a:r>
              <a:rPr lang="en-US" sz="3600" dirty="0"/>
              <a:t>Effective negotiation requires a coherent framework linking means and ends. </a:t>
            </a:r>
            <a:endParaRPr lang="en-GB" sz="1000" dirty="0"/>
          </a:p>
        </p:txBody>
      </p:sp>
      <p:sp>
        <p:nvSpPr>
          <p:cNvPr id="4" name="Segnaposto numero diapositiva 3"/>
          <p:cNvSpPr>
            <a:spLocks noGrp="1"/>
          </p:cNvSpPr>
          <p:nvPr>
            <p:ph type="sldNum" sz="quarter" idx="12"/>
          </p:nvPr>
        </p:nvSpPr>
        <p:spPr/>
        <p:txBody>
          <a:bodyPr/>
          <a:lstStyle/>
          <a:p>
            <a:fld id="{79613D2F-1235-4D3C-8D26-D4D79EEE859A}" type="slidenum">
              <a:rPr lang="en-GB" smtClean="0"/>
              <a:t>3</a:t>
            </a:fld>
            <a:r>
              <a:rPr lang="en-GB" dirty="0"/>
              <a:t> </a:t>
            </a:r>
          </a:p>
        </p:txBody>
      </p:sp>
      <p:pic>
        <p:nvPicPr>
          <p:cNvPr id="13314" name="Picture 2" descr="Immagine correlata"/>
          <p:cNvPicPr>
            <a:picLocks noChangeAspect="1" noChangeArrowheads="1"/>
          </p:cNvPicPr>
          <p:nvPr/>
        </p:nvPicPr>
        <p:blipFill rotWithShape="1">
          <a:blip r:embed="rId2">
            <a:extLst>
              <a:ext uri="{28A0092B-C50C-407E-A947-70E740481C1C}">
                <a14:useLocalDpi xmlns:a14="http://schemas.microsoft.com/office/drawing/2010/main" val="0"/>
              </a:ext>
            </a:extLst>
          </a:blip>
          <a:srcRect l="4814" t="2889" r="4075" b="23926"/>
          <a:stretch/>
        </p:blipFill>
        <p:spPr bwMode="auto">
          <a:xfrm>
            <a:off x="6595534" y="1540933"/>
            <a:ext cx="5207000" cy="418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810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4- Value:  key </a:t>
            </a:r>
            <a:r>
              <a:rPr lang="it-IT" b="1" dirty="0" err="1">
                <a:solidFill>
                  <a:srgbClr val="002060"/>
                </a:solidFill>
              </a:rPr>
              <a:t>lessons</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30</a:t>
            </a:fld>
            <a:endParaRPr lang="it-IT"/>
          </a:p>
        </p:txBody>
      </p:sp>
      <p:sp>
        <p:nvSpPr>
          <p:cNvPr id="5" name="Rettangolo 4"/>
          <p:cNvSpPr/>
          <p:nvPr/>
        </p:nvSpPr>
        <p:spPr>
          <a:xfrm>
            <a:off x="838200" y="1690688"/>
            <a:ext cx="10405533" cy="4893647"/>
          </a:xfrm>
          <a:prstGeom prst="rect">
            <a:avLst/>
          </a:prstGeom>
          <a:noFill/>
          <a:ln w="38100">
            <a:noFill/>
          </a:ln>
        </p:spPr>
        <p:txBody>
          <a:bodyPr wrap="square">
            <a:spAutoFit/>
          </a:bodyPr>
          <a:lstStyle/>
          <a:p>
            <a:pPr marL="514350" indent="-514350" fontAlgn="base">
              <a:buAutoNum type="arabicPeriod" startAt="5"/>
            </a:pPr>
            <a:r>
              <a:rPr lang="en-US" sz="2800" dirty="0"/>
              <a:t>Creating value usually requires </a:t>
            </a:r>
            <a:r>
              <a:rPr lang="en-US" sz="2800" b="1" dirty="0"/>
              <a:t>revelation of information </a:t>
            </a:r>
            <a:r>
              <a:rPr lang="en-US" sz="2800" dirty="0"/>
              <a:t>and brainstorming: </a:t>
            </a:r>
            <a:r>
              <a:rPr lang="en-US" sz="2800" b="1" dirty="0"/>
              <a:t>be cautious </a:t>
            </a:r>
            <a:r>
              <a:rPr lang="en-US" sz="2800" dirty="0"/>
              <a:t>about revealing desires and masking true interests.</a:t>
            </a:r>
          </a:p>
          <a:p>
            <a:pPr marL="514350" indent="-514350" fontAlgn="base">
              <a:buAutoNum type="arabicPeriod" startAt="5"/>
            </a:pPr>
            <a:endParaRPr lang="en-US" sz="2800" dirty="0"/>
          </a:p>
          <a:p>
            <a:pPr marL="514350" indent="-514350" fontAlgn="base">
              <a:buAutoNum type="arabicPeriod" startAt="5"/>
            </a:pPr>
            <a:r>
              <a:rPr lang="en-US" sz="2800" dirty="0"/>
              <a:t>Establish the right </a:t>
            </a:r>
            <a:r>
              <a:rPr lang="en-US" sz="2800" b="1" dirty="0"/>
              <a:t>problem-solving atmosphere </a:t>
            </a:r>
            <a:r>
              <a:rPr lang="en-US" sz="2800" dirty="0"/>
              <a:t>to maximizes benefit </a:t>
            </a:r>
          </a:p>
          <a:p>
            <a:pPr marL="514350" indent="-514350" fontAlgn="base">
              <a:buAutoNum type="arabicPeriod" startAt="5"/>
            </a:pPr>
            <a:endParaRPr lang="en-US" sz="2800" dirty="0"/>
          </a:p>
          <a:p>
            <a:pPr marL="514350" indent="-514350" fontAlgn="base">
              <a:buAutoNum type="arabicPeriod" startAt="5"/>
            </a:pPr>
            <a:r>
              <a:rPr lang="en-US" sz="2800" dirty="0"/>
              <a:t>At some point one party's well-being cannot be further improved without hurting the other's: aim to a "</a:t>
            </a:r>
            <a:r>
              <a:rPr lang="en-US" sz="2800" b="1" dirty="0"/>
              <a:t>Pareto optimal</a:t>
            </a:r>
            <a:r>
              <a:rPr lang="en-US" sz="2800" dirty="0"/>
              <a:t>“ solution </a:t>
            </a:r>
          </a:p>
          <a:p>
            <a:endParaRPr lang="en-US" sz="2800" dirty="0"/>
          </a:p>
          <a:p>
            <a:pPr fontAlgn="base"/>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2757017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4- Value in short</a:t>
            </a:r>
          </a:p>
        </p:txBody>
      </p:sp>
      <p:sp>
        <p:nvSpPr>
          <p:cNvPr id="4" name="Segnaposto numero diapositiva 3"/>
          <p:cNvSpPr>
            <a:spLocks noGrp="1"/>
          </p:cNvSpPr>
          <p:nvPr>
            <p:ph type="sldNum" sz="quarter" idx="12"/>
          </p:nvPr>
        </p:nvSpPr>
        <p:spPr/>
        <p:txBody>
          <a:bodyPr/>
          <a:lstStyle/>
          <a:p>
            <a:fld id="{79613D2F-1235-4D3C-8D26-D4D79EEE859A}" type="slidenum">
              <a:rPr lang="it-IT" smtClean="0"/>
              <a:t>31</a:t>
            </a:fld>
            <a:endParaRPr lang="it-IT"/>
          </a:p>
        </p:txBody>
      </p:sp>
      <p:sp>
        <p:nvSpPr>
          <p:cNvPr id="5" name="Rettangolo 4"/>
          <p:cNvSpPr/>
          <p:nvPr/>
        </p:nvSpPr>
        <p:spPr>
          <a:xfrm>
            <a:off x="838200" y="1556995"/>
            <a:ext cx="8771792" cy="4832092"/>
          </a:xfrm>
          <a:prstGeom prst="rect">
            <a:avLst/>
          </a:prstGeom>
          <a:noFill/>
          <a:ln w="38100">
            <a:noFill/>
          </a:ln>
        </p:spPr>
        <p:txBody>
          <a:bodyPr wrap="square">
            <a:spAutoFit/>
          </a:bodyPr>
          <a:lstStyle/>
          <a:p>
            <a:pPr fontAlgn="base"/>
            <a:r>
              <a:rPr lang="en-US" sz="2800" dirty="0"/>
              <a:t>Value in negotiation is generated by </a:t>
            </a:r>
            <a:r>
              <a:rPr lang="en-US" sz="2800" b="1" dirty="0"/>
              <a:t>capitalizing on differences</a:t>
            </a:r>
            <a:r>
              <a:rPr lang="en-US" sz="2800" dirty="0"/>
              <a:t>, not necessarily by finding common ground. </a:t>
            </a:r>
          </a:p>
          <a:p>
            <a:pPr fontAlgn="base"/>
            <a:endParaRPr lang="en-US" sz="2800" dirty="0"/>
          </a:p>
          <a:p>
            <a:pPr fontAlgn="base"/>
            <a:r>
              <a:rPr lang="en-US" sz="2800" dirty="0"/>
              <a:t>Differences may be in:</a:t>
            </a:r>
          </a:p>
          <a:p>
            <a:pPr marL="342900" indent="-342900" fontAlgn="base">
              <a:buFont typeface="Arial" panose="020B0604020202020204" pitchFamily="34" charset="0"/>
              <a:buChar char="•"/>
            </a:pPr>
            <a:r>
              <a:rPr lang="en-US" sz="2800" dirty="0"/>
              <a:t> valuation,</a:t>
            </a:r>
          </a:p>
          <a:p>
            <a:pPr marL="342900" indent="-342900" fontAlgn="base">
              <a:buFont typeface="Arial" panose="020B0604020202020204" pitchFamily="34" charset="0"/>
              <a:buChar char="•"/>
            </a:pPr>
            <a:r>
              <a:rPr lang="en-US" sz="2800" dirty="0"/>
              <a:t> expectations,</a:t>
            </a:r>
          </a:p>
          <a:p>
            <a:pPr marL="342900" indent="-342900" fontAlgn="base">
              <a:buFont typeface="Arial" panose="020B0604020202020204" pitchFamily="34" charset="0"/>
              <a:buChar char="•"/>
            </a:pPr>
            <a:r>
              <a:rPr lang="en-US" sz="2800" dirty="0"/>
              <a:t> discount rates,</a:t>
            </a:r>
          </a:p>
          <a:p>
            <a:pPr marL="342900" indent="-342900" fontAlgn="base">
              <a:buFont typeface="Arial" panose="020B0604020202020204" pitchFamily="34" charset="0"/>
              <a:buChar char="•"/>
            </a:pPr>
            <a:r>
              <a:rPr lang="en-US" sz="2800" dirty="0"/>
              <a:t> attitudes toward risk…</a:t>
            </a:r>
          </a:p>
          <a:p>
            <a:pPr fontAlgn="base"/>
            <a:endParaRPr lang="en-US" sz="2800" dirty="0"/>
          </a:p>
          <a:p>
            <a:pPr fontAlgn="base"/>
            <a:r>
              <a:rPr lang="en-US" sz="2800" dirty="0"/>
              <a:t>Unless they are </a:t>
            </a:r>
            <a:r>
              <a:rPr lang="en-US" sz="2800" b="1" dirty="0"/>
              <a:t>creatively exploited</a:t>
            </a:r>
            <a:r>
              <a:rPr lang="en-US" sz="2800" dirty="0"/>
              <a:t>, the parties will lose opportunities that could benefit them both.</a:t>
            </a:r>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2806649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5- </a:t>
            </a:r>
            <a:r>
              <a:rPr lang="it-IT" b="1" dirty="0" err="1">
                <a:solidFill>
                  <a:srgbClr val="002060"/>
                </a:solidFill>
              </a:rPr>
              <a:t>Barriers</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32</a:t>
            </a:fld>
            <a:endParaRPr lang="it-IT"/>
          </a:p>
        </p:txBody>
      </p:sp>
      <p:sp>
        <p:nvSpPr>
          <p:cNvPr id="5" name="Rettangolo 4"/>
          <p:cNvSpPr/>
          <p:nvPr/>
        </p:nvSpPr>
        <p:spPr>
          <a:xfrm>
            <a:off x="5117123" y="1494692"/>
            <a:ext cx="6236677" cy="5693866"/>
          </a:xfrm>
          <a:prstGeom prst="rect">
            <a:avLst/>
          </a:prstGeom>
          <a:noFill/>
          <a:ln w="38100">
            <a:noFill/>
          </a:ln>
        </p:spPr>
        <p:txBody>
          <a:bodyPr wrap="square">
            <a:spAutoFit/>
          </a:bodyPr>
          <a:lstStyle/>
          <a:p>
            <a:pPr marL="457200" indent="-457200" fontAlgn="base">
              <a:buFont typeface="Arial" panose="020B0604020202020204" pitchFamily="34" charset="0"/>
              <a:buChar char="•"/>
            </a:pPr>
            <a:r>
              <a:rPr lang="en-US" sz="2800" dirty="0"/>
              <a:t>What obstacles might prevent agreement (or the maximization of value) and how can they be overcome?</a:t>
            </a:r>
          </a:p>
          <a:p>
            <a:pPr marL="457200" indent="-457200" fontAlgn="base">
              <a:buFont typeface="Arial" panose="020B0604020202020204" pitchFamily="34" charset="0"/>
              <a:buChar char="•"/>
            </a:pPr>
            <a:endParaRPr lang="en-US" sz="2800" dirty="0"/>
          </a:p>
          <a:p>
            <a:pPr marL="457200" indent="-457200" fontAlgn="base">
              <a:buFont typeface="Arial" panose="020B0604020202020204" pitchFamily="34" charset="0"/>
              <a:buChar char="•"/>
            </a:pPr>
            <a:r>
              <a:rPr lang="en-US" sz="2800" dirty="0"/>
              <a:t>Several formidable barriers may stand in the way</a:t>
            </a:r>
          </a:p>
          <a:p>
            <a:pPr fontAlgn="base"/>
            <a:endParaRPr lang="en-US" sz="2800" dirty="0"/>
          </a:p>
          <a:p>
            <a:pPr marL="457200" indent="-457200" fontAlgn="base">
              <a:buFont typeface="Arial" panose="020B0604020202020204" pitchFamily="34" charset="0"/>
              <a:buChar char="•"/>
            </a:pPr>
            <a:r>
              <a:rPr lang="en-US" sz="2800" dirty="0"/>
              <a:t>Identifying such obstacles—and the means for overcoming them—is a key for negotiation analysis</a:t>
            </a:r>
          </a:p>
          <a:p>
            <a:pPr fontAlgn="base"/>
            <a:endParaRPr lang="en-US" sz="2800" dirty="0"/>
          </a:p>
          <a:p>
            <a:pPr fontAlgn="base"/>
            <a:endParaRPr lang="en-US" sz="28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17410" name="Picture 2" descr="Risultati immagini per barriere all ientr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370" y="1690688"/>
            <a:ext cx="4517753" cy="451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508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5- </a:t>
            </a:r>
            <a:r>
              <a:rPr lang="it-IT" b="1" dirty="0" err="1">
                <a:solidFill>
                  <a:srgbClr val="002060"/>
                </a:solidFill>
              </a:rPr>
              <a:t>Barriers</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33</a:t>
            </a:fld>
            <a:endParaRPr lang="it-IT"/>
          </a:p>
        </p:txBody>
      </p:sp>
      <p:sp>
        <p:nvSpPr>
          <p:cNvPr id="5" name="Rettangolo 4"/>
          <p:cNvSpPr/>
          <p:nvPr/>
        </p:nvSpPr>
        <p:spPr>
          <a:xfrm>
            <a:off x="838200" y="1623250"/>
            <a:ext cx="6362700" cy="4616648"/>
          </a:xfrm>
          <a:prstGeom prst="rect">
            <a:avLst/>
          </a:prstGeom>
          <a:noFill/>
          <a:ln w="38100">
            <a:noFill/>
          </a:ln>
        </p:spPr>
        <p:txBody>
          <a:bodyPr wrap="square">
            <a:spAutoFit/>
          </a:bodyPr>
          <a:lstStyle/>
          <a:p>
            <a:r>
              <a:rPr lang="en-GB" sz="2400" b="1" dirty="0"/>
              <a:t>Strategic behaviour</a:t>
            </a:r>
            <a:r>
              <a:rPr lang="en-GB" sz="2400" dirty="0"/>
              <a:t> </a:t>
            </a:r>
          </a:p>
          <a:p>
            <a:endParaRPr lang="en-GB" sz="2400" dirty="0"/>
          </a:p>
          <a:p>
            <a:pPr marL="342900" indent="-342900">
              <a:buFont typeface="Arial" panose="020B0604020202020204" pitchFamily="34" charset="0"/>
              <a:buChar char="•"/>
            </a:pPr>
            <a:r>
              <a:rPr lang="en-GB" sz="2400" dirty="0"/>
              <a:t>Parties hold out, hoping the other will increase his bid, so both lose a potentially good deal.</a:t>
            </a:r>
          </a:p>
          <a:p>
            <a:pPr marL="342900" indent="-342900">
              <a:buFont typeface="Arial" panose="020B0604020202020204" pitchFamily="34" charset="0"/>
              <a:buChar char="•"/>
            </a:pPr>
            <a:endParaRPr lang="en-GB" sz="1000" dirty="0"/>
          </a:p>
          <a:p>
            <a:pPr marL="342900" indent="-342900">
              <a:buFont typeface="Arial" panose="020B0604020202020204" pitchFamily="34" charset="0"/>
              <a:buChar char="•"/>
            </a:pPr>
            <a:r>
              <a:rPr lang="en-GB" sz="2400" dirty="0"/>
              <a:t>The same goes for value-creating opportunities. </a:t>
            </a:r>
          </a:p>
          <a:p>
            <a:pPr marL="342900" indent="-342900">
              <a:buFont typeface="Arial" panose="020B0604020202020204" pitchFamily="34" charset="0"/>
              <a:buChar char="•"/>
            </a:pPr>
            <a:endParaRPr lang="en-GB" sz="1000" dirty="0"/>
          </a:p>
          <a:p>
            <a:pPr marL="342900" indent="-342900">
              <a:buFont typeface="Arial" panose="020B0604020202020204" pitchFamily="34" charset="0"/>
              <a:buChar char="•"/>
            </a:pPr>
            <a:r>
              <a:rPr lang="en-GB" sz="2400" dirty="0"/>
              <a:t>Weigh the benefits and risks of specific bargaining tactics. </a:t>
            </a:r>
          </a:p>
          <a:p>
            <a:pPr marL="342900" indent="-342900">
              <a:buFont typeface="Arial" panose="020B0604020202020204" pitchFamily="34" charset="0"/>
              <a:buChar char="•"/>
            </a:pPr>
            <a:endParaRPr lang="en-GB" sz="1000" dirty="0"/>
          </a:p>
          <a:p>
            <a:pPr marL="342900" indent="-342900">
              <a:buFont typeface="Arial" panose="020B0604020202020204" pitchFamily="34" charset="0"/>
              <a:buChar char="•"/>
            </a:pPr>
            <a:r>
              <a:rPr lang="en-GB" sz="2400" dirty="0"/>
              <a:t>The risk is that your demand will exceed what the other party is willing to accept.</a:t>
            </a:r>
            <a:endParaRPr lang="it-IT" sz="2400" dirty="0"/>
          </a:p>
          <a:p>
            <a:endParaRPr lang="it-IT" sz="2400" dirty="0"/>
          </a:p>
        </p:txBody>
      </p:sp>
      <p:pic>
        <p:nvPicPr>
          <p:cNvPr id="6" name="Picture 4" descr="Risultati immagini per walk away negot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045" y="1365707"/>
            <a:ext cx="3127286" cy="469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80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5- </a:t>
            </a:r>
            <a:r>
              <a:rPr lang="it-IT" b="1" dirty="0" err="1">
                <a:solidFill>
                  <a:srgbClr val="002060"/>
                </a:solidFill>
              </a:rPr>
              <a:t>Barriers</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34</a:t>
            </a:fld>
            <a:endParaRPr lang="it-IT"/>
          </a:p>
        </p:txBody>
      </p:sp>
      <p:sp>
        <p:nvSpPr>
          <p:cNvPr id="5" name="Rettangolo 4"/>
          <p:cNvSpPr/>
          <p:nvPr/>
        </p:nvSpPr>
        <p:spPr>
          <a:xfrm>
            <a:off x="838200" y="1556995"/>
            <a:ext cx="10248900" cy="5232202"/>
          </a:xfrm>
          <a:prstGeom prst="rect">
            <a:avLst/>
          </a:prstGeom>
          <a:noFill/>
          <a:ln w="38100">
            <a:noFill/>
          </a:ln>
        </p:spPr>
        <p:txBody>
          <a:bodyPr wrap="square">
            <a:spAutoFit/>
          </a:bodyPr>
          <a:lstStyle/>
          <a:p>
            <a:r>
              <a:rPr lang="en-GB" sz="2400" b="1" dirty="0"/>
              <a:t>Psychological or interpersonal </a:t>
            </a:r>
          </a:p>
          <a:p>
            <a:endParaRPr lang="en-GB" sz="2400" dirty="0"/>
          </a:p>
          <a:p>
            <a:pPr marL="342900" indent="-342900">
              <a:buFont typeface="Arial" panose="020B0604020202020204" pitchFamily="34" charset="0"/>
              <a:buChar char="•"/>
            </a:pPr>
            <a:r>
              <a:rPr lang="en-GB" sz="2400" dirty="0"/>
              <a:t>Lack trust or troubles in communicating</a:t>
            </a:r>
          </a:p>
          <a:p>
            <a:pPr marL="342900" indent="-342900">
              <a:buFont typeface="Arial" panose="020B0604020202020204" pitchFamily="34" charset="0"/>
              <a:buChar char="•"/>
            </a:pPr>
            <a:endParaRPr lang="en-GB" sz="1000" dirty="0"/>
          </a:p>
          <a:p>
            <a:pPr marL="342900" indent="-342900">
              <a:buFont typeface="Arial" panose="020B0604020202020204" pitchFamily="34" charset="0"/>
              <a:buChar char="•"/>
            </a:pPr>
            <a:r>
              <a:rPr lang="en-GB" sz="2400" dirty="0"/>
              <a:t>Harbour suspicions from earlier experiences or social stereotypes</a:t>
            </a:r>
          </a:p>
          <a:p>
            <a:pPr marL="342900" indent="-342900">
              <a:buFont typeface="Arial" panose="020B0604020202020204" pitchFamily="34" charset="0"/>
              <a:buChar char="•"/>
            </a:pPr>
            <a:endParaRPr lang="en-GB" sz="1000" dirty="0"/>
          </a:p>
          <a:p>
            <a:pPr marL="342900" indent="-342900">
              <a:buFont typeface="Arial" panose="020B0604020202020204" pitchFamily="34" charset="0"/>
              <a:buChar char="•"/>
            </a:pPr>
            <a:r>
              <a:rPr lang="en-GB" sz="2400" dirty="0"/>
              <a:t>Emotions can run high in negotiation</a:t>
            </a:r>
          </a:p>
          <a:p>
            <a:pPr marL="342900" indent="-342900">
              <a:buFont typeface="Arial" panose="020B0604020202020204" pitchFamily="34" charset="0"/>
              <a:buChar char="•"/>
            </a:pPr>
            <a:endParaRPr lang="en-GB" sz="1000" dirty="0"/>
          </a:p>
          <a:p>
            <a:pPr marL="342900" indent="-342900">
              <a:buFont typeface="Arial" panose="020B0604020202020204" pitchFamily="34" charset="0"/>
              <a:buChar char="•"/>
            </a:pPr>
            <a:r>
              <a:rPr lang="en-GB" sz="2400" dirty="0"/>
              <a:t>Issues of perceived power and status</a:t>
            </a:r>
          </a:p>
          <a:p>
            <a:endParaRPr lang="en-GB" sz="2400" dirty="0"/>
          </a:p>
          <a:p>
            <a:r>
              <a:rPr lang="en-GB" sz="2400" dirty="0"/>
              <a:t>You never completely control your own destiny. This can be unsettling. </a:t>
            </a:r>
          </a:p>
          <a:p>
            <a:r>
              <a:rPr lang="en-GB" sz="2400" dirty="0"/>
              <a:t>You regard other parties as opponents, being defensive and even hostile. </a:t>
            </a:r>
            <a:endParaRPr lang="it-IT" sz="2400" dirty="0"/>
          </a:p>
          <a:p>
            <a:endParaRPr lang="en-GB" dirty="0"/>
          </a:p>
          <a:p>
            <a:r>
              <a:rPr lang="en-GB" sz="1050" dirty="0"/>
              <a:t>For helpful advice on managing the negotiation process see:</a:t>
            </a:r>
          </a:p>
          <a:p>
            <a:r>
              <a:rPr lang="en-GB" sz="1050" dirty="0"/>
              <a:t>Fisher, </a:t>
            </a:r>
            <a:r>
              <a:rPr lang="en-GB" sz="1050" dirty="0" err="1"/>
              <a:t>Ury</a:t>
            </a:r>
            <a:r>
              <a:rPr lang="en-GB" sz="1050" dirty="0"/>
              <a:t>, and Patton, </a:t>
            </a:r>
            <a:r>
              <a:rPr lang="en-US" sz="1050" i="1" dirty="0"/>
              <a:t>Getting to Yes,</a:t>
            </a:r>
            <a:r>
              <a:rPr lang="en-GB" sz="1050" dirty="0"/>
              <a:t> 2d. ed. (New York: Penguin, 1991); </a:t>
            </a:r>
          </a:p>
          <a:p>
            <a:r>
              <a:rPr lang="en-GB" sz="1050" dirty="0" err="1"/>
              <a:t>Ury</a:t>
            </a:r>
            <a:r>
              <a:rPr lang="en-GB" sz="1050" dirty="0"/>
              <a:t>, </a:t>
            </a:r>
            <a:r>
              <a:rPr lang="en-US" sz="1050" i="1" dirty="0"/>
              <a:t>Getting Past No</a:t>
            </a:r>
            <a:r>
              <a:rPr lang="en-GB" sz="1050" dirty="0"/>
              <a:t> (New York: Bantam, 1991); </a:t>
            </a:r>
          </a:p>
          <a:p>
            <a:r>
              <a:rPr lang="en-GB" sz="1050" dirty="0"/>
              <a:t>and Shell, </a:t>
            </a:r>
            <a:r>
              <a:rPr lang="en-US" sz="1050" i="1" dirty="0"/>
              <a:t>Bargaining for Advantage: Negotiating Strategies for Reasonable People</a:t>
            </a:r>
            <a:r>
              <a:rPr lang="en-GB" sz="1050" dirty="0"/>
              <a:t> (New York: Viking, 1999).</a:t>
            </a:r>
            <a:endParaRPr lang="it-IT" sz="1050" dirty="0"/>
          </a:p>
          <a:p>
            <a:pPr fontAlgn="base"/>
            <a:endParaRPr lang="en-US" sz="2800" dirty="0"/>
          </a:p>
        </p:txBody>
      </p:sp>
    </p:spTree>
    <p:extLst>
      <p:ext uri="{BB962C8B-B14F-4D97-AF65-F5344CB8AC3E}">
        <p14:creationId xmlns:p14="http://schemas.microsoft.com/office/powerpoint/2010/main" val="2328035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5- </a:t>
            </a:r>
            <a:r>
              <a:rPr lang="it-IT" b="1" dirty="0" err="1">
                <a:solidFill>
                  <a:srgbClr val="002060"/>
                </a:solidFill>
              </a:rPr>
              <a:t>Barriers</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35</a:t>
            </a:fld>
            <a:endParaRPr lang="it-IT"/>
          </a:p>
        </p:txBody>
      </p:sp>
      <p:sp>
        <p:nvSpPr>
          <p:cNvPr id="5" name="Rettangolo 4"/>
          <p:cNvSpPr/>
          <p:nvPr/>
        </p:nvSpPr>
        <p:spPr>
          <a:xfrm>
            <a:off x="5841023" y="1739702"/>
            <a:ext cx="5958254" cy="4616648"/>
          </a:xfrm>
          <a:prstGeom prst="rect">
            <a:avLst/>
          </a:prstGeom>
          <a:noFill/>
          <a:ln w="38100">
            <a:noFill/>
          </a:ln>
        </p:spPr>
        <p:txBody>
          <a:bodyPr wrap="square">
            <a:spAutoFit/>
          </a:bodyPr>
          <a:lstStyle/>
          <a:p>
            <a:r>
              <a:rPr lang="en-GB" dirty="0"/>
              <a:t> </a:t>
            </a:r>
            <a:endParaRPr lang="it-IT" dirty="0"/>
          </a:p>
          <a:p>
            <a:r>
              <a:rPr lang="en-GB" sz="2400" b="1" dirty="0"/>
              <a:t>Institutional</a:t>
            </a:r>
            <a:r>
              <a:rPr lang="en-GB" sz="2400" dirty="0"/>
              <a:t> </a:t>
            </a:r>
          </a:p>
          <a:p>
            <a:endParaRPr lang="en-GB" sz="2400" dirty="0"/>
          </a:p>
          <a:p>
            <a:pPr marL="342900" indent="-342900">
              <a:buFont typeface="Arial" panose="020B0604020202020204" pitchFamily="34" charset="0"/>
              <a:buChar char="•"/>
            </a:pPr>
            <a:r>
              <a:rPr lang="en-GB" sz="2400" dirty="0"/>
              <a:t>Legal constraints may inhibit value creation, as well.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Even if a deal were widely supported, the trade might be illegal.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Overcoming institutional barriers may require crafting new policies. </a:t>
            </a:r>
          </a:p>
          <a:p>
            <a:endParaRPr lang="it-IT" dirty="0"/>
          </a:p>
          <a:p>
            <a:r>
              <a:rPr lang="en-GB" dirty="0"/>
              <a:t>			</a:t>
            </a:r>
            <a:endParaRPr lang="en-US" sz="2800" dirty="0"/>
          </a:p>
        </p:txBody>
      </p:sp>
      <p:pic>
        <p:nvPicPr>
          <p:cNvPr id="14340" name="Picture 4" descr="Risultati immagini per giud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147" y="1690688"/>
            <a:ext cx="5225244" cy="400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113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6- Power</a:t>
            </a:r>
          </a:p>
        </p:txBody>
      </p:sp>
      <p:sp>
        <p:nvSpPr>
          <p:cNvPr id="4" name="Segnaposto numero diapositiva 3"/>
          <p:cNvSpPr>
            <a:spLocks noGrp="1"/>
          </p:cNvSpPr>
          <p:nvPr>
            <p:ph type="sldNum" sz="quarter" idx="12"/>
          </p:nvPr>
        </p:nvSpPr>
        <p:spPr/>
        <p:txBody>
          <a:bodyPr/>
          <a:lstStyle/>
          <a:p>
            <a:fld id="{79613D2F-1235-4D3C-8D26-D4D79EEE859A}" type="slidenum">
              <a:rPr lang="it-IT" smtClean="0"/>
              <a:t>36</a:t>
            </a:fld>
            <a:endParaRPr lang="it-IT"/>
          </a:p>
        </p:txBody>
      </p:sp>
      <p:sp>
        <p:nvSpPr>
          <p:cNvPr id="5" name="Rettangolo 4"/>
          <p:cNvSpPr/>
          <p:nvPr/>
        </p:nvSpPr>
        <p:spPr>
          <a:xfrm>
            <a:off x="838200" y="1533465"/>
            <a:ext cx="5821219" cy="4893647"/>
          </a:xfrm>
          <a:prstGeom prst="rect">
            <a:avLst/>
          </a:prstGeom>
          <a:noFill/>
          <a:ln w="38100">
            <a:noFill/>
          </a:ln>
        </p:spPr>
        <p:txBody>
          <a:bodyPr wrap="square">
            <a:spAutoFit/>
          </a:bodyPr>
          <a:lstStyle/>
          <a:p>
            <a:pPr marL="342900" indent="-342900" fontAlgn="base">
              <a:buFont typeface="Arial" panose="020B0604020202020204" pitchFamily="34" charset="0"/>
              <a:buChar char="•"/>
            </a:pPr>
            <a:r>
              <a:rPr lang="en-US" sz="2800" dirty="0"/>
              <a:t>How can the various parties </a:t>
            </a:r>
            <a:r>
              <a:rPr lang="en-US" sz="2800" b="1" dirty="0"/>
              <a:t>influence</a:t>
            </a:r>
            <a:r>
              <a:rPr lang="en-US" sz="2800" dirty="0"/>
              <a:t> the negotiation process and its outcomes? </a:t>
            </a:r>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a:t>Bargaining power: what it really means?</a:t>
            </a:r>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a:t>Sometimes assumed to be simply the strength or weakness of your BATNA but this is not enough. </a:t>
            </a:r>
          </a:p>
          <a:p>
            <a:pPr fontAlgn="base"/>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22536" name="Picture 8" descr="Risultati immagini per burattinaio"/>
          <p:cNvPicPr>
            <a:picLocks noChangeAspect="1" noChangeArrowheads="1"/>
          </p:cNvPicPr>
          <p:nvPr/>
        </p:nvPicPr>
        <p:blipFill>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artisticCrisscrossEtching/>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513946" y="-301833"/>
            <a:ext cx="5444837" cy="694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27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6- Power: as BATNA</a:t>
            </a:r>
          </a:p>
        </p:txBody>
      </p:sp>
      <p:sp>
        <p:nvSpPr>
          <p:cNvPr id="4" name="Segnaposto numero diapositiva 3"/>
          <p:cNvSpPr>
            <a:spLocks noGrp="1"/>
          </p:cNvSpPr>
          <p:nvPr>
            <p:ph type="sldNum" sz="quarter" idx="12"/>
          </p:nvPr>
        </p:nvSpPr>
        <p:spPr/>
        <p:txBody>
          <a:bodyPr/>
          <a:lstStyle/>
          <a:p>
            <a:fld id="{79613D2F-1235-4D3C-8D26-D4D79EEE859A}" type="slidenum">
              <a:rPr lang="it-IT" smtClean="0"/>
              <a:t>37</a:t>
            </a:fld>
            <a:endParaRPr lang="it-IT"/>
          </a:p>
        </p:txBody>
      </p:sp>
      <p:sp>
        <p:nvSpPr>
          <p:cNvPr id="5" name="Rettangolo 4"/>
          <p:cNvSpPr/>
          <p:nvPr/>
        </p:nvSpPr>
        <p:spPr>
          <a:xfrm>
            <a:off x="838200" y="1585813"/>
            <a:ext cx="4569069" cy="4770537"/>
          </a:xfrm>
          <a:prstGeom prst="rect">
            <a:avLst/>
          </a:prstGeom>
          <a:noFill/>
          <a:ln w="38100">
            <a:noFill/>
          </a:ln>
        </p:spPr>
        <p:txBody>
          <a:bodyPr wrap="square">
            <a:spAutoFit/>
          </a:bodyPr>
          <a:lstStyle/>
          <a:p>
            <a:pPr marL="342900" indent="-342900" fontAlgn="base">
              <a:buFont typeface="Arial" panose="020B0604020202020204" pitchFamily="34" charset="0"/>
              <a:buChar char="•"/>
            </a:pPr>
            <a:r>
              <a:rPr lang="en-US" sz="2800" dirty="0"/>
              <a:t>A </a:t>
            </a:r>
            <a:r>
              <a:rPr lang="en-US" sz="2800" b="1" dirty="0"/>
              <a:t>good</a:t>
            </a:r>
            <a:r>
              <a:rPr lang="en-US" sz="2800" dirty="0"/>
              <a:t> BATNA: simply </a:t>
            </a:r>
            <a:r>
              <a:rPr lang="en-US" sz="2800" b="1" dirty="0"/>
              <a:t>insures</a:t>
            </a:r>
            <a:r>
              <a:rPr lang="en-US" sz="2800" dirty="0"/>
              <a:t> you against having to accept too little.</a:t>
            </a:r>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a:t>Having a wonderful job already is great, but it won't make other companies pay you more than they believe you are worth. </a:t>
            </a:r>
          </a:p>
          <a:p>
            <a:pPr fontAlgn="base"/>
            <a:endParaRPr lang="en-US" sz="1000" dirty="0"/>
          </a:p>
          <a:p>
            <a:pPr marL="342900" indent="-342900" fontAlgn="base">
              <a:buFont typeface="Arial" panose="020B0604020202020204" pitchFamily="34" charset="0"/>
              <a:buChar char="•"/>
            </a:pPr>
            <a:endParaRPr lang="en-US" sz="1000" dirty="0"/>
          </a:p>
          <a:p>
            <a:pPr fontAlgn="base"/>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20482" name="Picture 2" descr="Risultati immagini per umbrella in rain"/>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100000" l="8962" r="89727"/>
                    </a14:imgEffect>
                    <a14:imgEffect>
                      <a14:artisticGlowDiffused/>
                    </a14:imgEffect>
                    <a14:imgEffect>
                      <a14:sharpenSoften amount="50000"/>
                    </a14:imgEffect>
                  </a14:imgLayer>
                </a14:imgProps>
              </a:ext>
              <a:ext uri="{28A0092B-C50C-407E-A947-70E740481C1C}">
                <a14:useLocalDpi xmlns:a14="http://schemas.microsoft.com/office/drawing/2010/main" val="0"/>
              </a:ext>
            </a:extLst>
          </a:blip>
          <a:srcRect b="11132"/>
          <a:stretch/>
        </p:blipFill>
        <p:spPr bwMode="auto">
          <a:xfrm>
            <a:off x="3553691" y="738630"/>
            <a:ext cx="9184531" cy="611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20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6- Power: as BATNA </a:t>
            </a:r>
          </a:p>
        </p:txBody>
      </p:sp>
      <p:sp>
        <p:nvSpPr>
          <p:cNvPr id="4" name="Segnaposto numero diapositiva 3"/>
          <p:cNvSpPr>
            <a:spLocks noGrp="1"/>
          </p:cNvSpPr>
          <p:nvPr>
            <p:ph type="sldNum" sz="quarter" idx="12"/>
          </p:nvPr>
        </p:nvSpPr>
        <p:spPr/>
        <p:txBody>
          <a:bodyPr/>
          <a:lstStyle/>
          <a:p>
            <a:fld id="{79613D2F-1235-4D3C-8D26-D4D79EEE859A}" type="slidenum">
              <a:rPr lang="it-IT" smtClean="0"/>
              <a:t>38</a:t>
            </a:fld>
            <a:endParaRPr lang="it-IT"/>
          </a:p>
        </p:txBody>
      </p:sp>
      <p:sp>
        <p:nvSpPr>
          <p:cNvPr id="5" name="Rettangolo 4"/>
          <p:cNvSpPr/>
          <p:nvPr/>
        </p:nvSpPr>
        <p:spPr>
          <a:xfrm>
            <a:off x="6220691" y="1621168"/>
            <a:ext cx="5821219" cy="5786199"/>
          </a:xfrm>
          <a:prstGeom prst="rect">
            <a:avLst/>
          </a:prstGeom>
          <a:noFill/>
          <a:ln w="38100">
            <a:noFill/>
          </a:ln>
        </p:spPr>
        <p:txBody>
          <a:bodyPr wrap="square">
            <a:spAutoFit/>
          </a:bodyPr>
          <a:lstStyle/>
          <a:p>
            <a:pPr marL="342900" indent="-342900" fontAlgn="base">
              <a:buFont typeface="Arial" panose="020B0604020202020204" pitchFamily="34" charset="0"/>
              <a:buChar char="•"/>
            </a:pPr>
            <a:r>
              <a:rPr lang="en-US" sz="2800" dirty="0"/>
              <a:t>A </a:t>
            </a:r>
            <a:r>
              <a:rPr lang="en-US" sz="2800" b="1" dirty="0"/>
              <a:t>poor</a:t>
            </a:r>
            <a:r>
              <a:rPr lang="en-US" sz="2800" dirty="0"/>
              <a:t> BATNA: the other side may not know or it may prize more what you have to offer. </a:t>
            </a:r>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a:t>"Owe the bank $10,000, and you've got a problem. Owe the bank $10,000,000, and they have a problem." </a:t>
            </a:r>
          </a:p>
          <a:p>
            <a:pPr marL="342900" indent="-342900" fontAlgn="base">
              <a:buFont typeface="Arial" panose="020B0604020202020204" pitchFamily="34" charset="0"/>
              <a:buChar char="•"/>
            </a:pPr>
            <a:endParaRPr lang="en-US" sz="1000" dirty="0"/>
          </a:p>
          <a:p>
            <a:pPr marL="342900" indent="-342900" fontAlgn="base">
              <a:buFont typeface="Arial" panose="020B0604020202020204" pitchFamily="34" charset="0"/>
              <a:buChar char="•"/>
            </a:pPr>
            <a:r>
              <a:rPr lang="en-US" sz="2800" dirty="0"/>
              <a:t>In that position you have </a:t>
            </a:r>
            <a:r>
              <a:rPr lang="en-US" sz="2800" b="1" dirty="0"/>
              <a:t>little to loose</a:t>
            </a:r>
            <a:r>
              <a:rPr lang="en-US" sz="2800" dirty="0"/>
              <a:t>, hence it can be hard to negotiate with you.</a:t>
            </a:r>
          </a:p>
          <a:p>
            <a:r>
              <a:rPr lang="en-GB" sz="2000" dirty="0"/>
              <a:t> </a:t>
            </a:r>
            <a:endParaRPr lang="en-US" sz="2800" dirty="0"/>
          </a:p>
          <a:p>
            <a:pPr fontAlgn="base"/>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19458" name="Picture 2" descr="Risultati immagini per bankrupt"/>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411075" y="1690688"/>
            <a:ext cx="4980275" cy="498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530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6- Power:  </a:t>
            </a:r>
            <a:r>
              <a:rPr lang="it-IT" b="1" dirty="0" err="1">
                <a:solidFill>
                  <a:srgbClr val="002060"/>
                </a:solidFill>
              </a:rPr>
              <a:t>how</a:t>
            </a:r>
            <a:r>
              <a:rPr lang="it-IT" b="1" dirty="0">
                <a:solidFill>
                  <a:srgbClr val="002060"/>
                </a:solidFill>
              </a:rPr>
              <a:t> to use </a:t>
            </a:r>
            <a:r>
              <a:rPr lang="it-IT" b="1" dirty="0" err="1">
                <a:solidFill>
                  <a:srgbClr val="002060"/>
                </a:solidFill>
              </a:rPr>
              <a:t>it</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39</a:t>
            </a:fld>
            <a:endParaRPr lang="it-IT"/>
          </a:p>
        </p:txBody>
      </p:sp>
      <p:sp>
        <p:nvSpPr>
          <p:cNvPr id="5" name="Rettangolo 4"/>
          <p:cNvSpPr/>
          <p:nvPr/>
        </p:nvSpPr>
        <p:spPr>
          <a:xfrm>
            <a:off x="978877" y="1585180"/>
            <a:ext cx="9923585" cy="6848029"/>
          </a:xfrm>
          <a:prstGeom prst="rect">
            <a:avLst/>
          </a:prstGeom>
          <a:noFill/>
          <a:ln w="38100">
            <a:noFill/>
          </a:ln>
        </p:spPr>
        <p:txBody>
          <a:bodyPr wrap="square">
            <a:spAutoFit/>
          </a:bodyPr>
          <a:lstStyle/>
          <a:p>
            <a:pPr marL="457200" indent="-457200" fontAlgn="base">
              <a:lnSpc>
                <a:spcPct val="150000"/>
              </a:lnSpc>
              <a:buFont typeface="+mj-lt"/>
              <a:buAutoNum type="arabicPeriod"/>
            </a:pPr>
            <a:r>
              <a:rPr lang="en-GB" sz="2800" b="1" dirty="0"/>
              <a:t>Think</a:t>
            </a:r>
            <a:r>
              <a:rPr lang="en-GB" sz="2800" dirty="0"/>
              <a:t>: Identify ways in which you can positively use it to change the negotiation.</a:t>
            </a:r>
            <a:endParaRPr lang="en-US" sz="4000" b="1" dirty="0"/>
          </a:p>
          <a:p>
            <a:pPr marL="514350" indent="-514350" fontAlgn="base">
              <a:lnSpc>
                <a:spcPct val="150000"/>
              </a:lnSpc>
              <a:buFont typeface="+mj-lt"/>
              <a:buAutoNum type="arabicPeriod"/>
            </a:pPr>
            <a:r>
              <a:rPr lang="en-US" sz="2800" b="1" dirty="0"/>
              <a:t>Time</a:t>
            </a:r>
            <a:r>
              <a:rPr lang="en-US" sz="2800" dirty="0"/>
              <a:t>: Setting deadlines can constructively force people to reach agreement. </a:t>
            </a:r>
            <a:endParaRPr lang="en-US" sz="1000" dirty="0"/>
          </a:p>
          <a:p>
            <a:pPr marL="514350" indent="-514350" fontAlgn="base">
              <a:lnSpc>
                <a:spcPct val="150000"/>
              </a:lnSpc>
              <a:buFont typeface="+mj-lt"/>
              <a:buAutoNum type="arabicPeriod"/>
            </a:pPr>
            <a:r>
              <a:rPr lang="en-US" sz="2800" b="1" dirty="0"/>
              <a:t>Attack BATNA</a:t>
            </a:r>
            <a:r>
              <a:rPr lang="en-US" sz="2800" dirty="0"/>
              <a:t>: try to worsen the consequences of refusing your offer. Dangerous approach that invite retaliation. Threatening degenerate into battles of principle and potential great costs.</a:t>
            </a:r>
          </a:p>
          <a:p>
            <a:pPr marL="514350" indent="-514350" fontAlgn="base">
              <a:lnSpc>
                <a:spcPct val="150000"/>
              </a:lnSpc>
              <a:buFont typeface="+mj-lt"/>
              <a:buAutoNum type="arabicPeriod"/>
            </a:pPr>
            <a:endParaRPr lang="en-US" sz="2800" dirty="0"/>
          </a:p>
          <a:p>
            <a:pPr fontAlgn="base"/>
            <a:endParaRPr lang="en-US" sz="2800" dirty="0"/>
          </a:p>
          <a:p>
            <a:pPr marL="514350" indent="-514350" fontAlgn="base">
              <a:buFont typeface="+mj-lt"/>
              <a:buAutoNum type="arabicPeriod"/>
            </a:pPr>
            <a:endParaRPr lang="en-US" sz="2800" dirty="0"/>
          </a:p>
          <a:p>
            <a:pPr fontAlgn="base"/>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138167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3246"/>
            <a:ext cx="10515600" cy="1325563"/>
          </a:xfrm>
        </p:spPr>
        <p:txBody>
          <a:bodyPr/>
          <a:lstStyle/>
          <a:p>
            <a:r>
              <a:rPr lang="en-GB" b="1" dirty="0">
                <a:solidFill>
                  <a:srgbClr val="002060"/>
                </a:solidFill>
              </a:rPr>
              <a:t>7 questions to answer before </a:t>
            </a:r>
            <a:endParaRPr lang="en-GB"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4</a:t>
            </a:fld>
            <a:endParaRPr lang="it-IT"/>
          </a:p>
        </p:txBody>
      </p:sp>
      <p:sp>
        <p:nvSpPr>
          <p:cNvPr id="53" name="Rettangolo 52"/>
          <p:cNvSpPr/>
          <p:nvPr/>
        </p:nvSpPr>
        <p:spPr>
          <a:xfrm>
            <a:off x="838200" y="1645265"/>
            <a:ext cx="9144000" cy="4893647"/>
          </a:xfrm>
          <a:prstGeom prst="rect">
            <a:avLst/>
          </a:prstGeom>
        </p:spPr>
        <p:txBody>
          <a:bodyPr wrap="square">
            <a:spAutoFit/>
          </a:bodyPr>
          <a:lstStyle/>
          <a:p>
            <a:r>
              <a:rPr lang="en-US" sz="2800" dirty="0"/>
              <a:t>Negotiation involves analysis of a different set of issues :</a:t>
            </a:r>
          </a:p>
          <a:p>
            <a:endParaRPr lang="en-US" sz="2800" dirty="0"/>
          </a:p>
          <a:p>
            <a:r>
              <a:rPr lang="en-US" sz="2800" dirty="0"/>
              <a:t>1.</a:t>
            </a:r>
            <a:r>
              <a:rPr lang="en-US" sz="2800" b="1" dirty="0"/>
              <a:t>BATNAs</a:t>
            </a:r>
            <a:r>
              <a:rPr lang="en-US" sz="2800" dirty="0"/>
              <a:t>: What to do if no agreement is reached?</a:t>
            </a:r>
          </a:p>
          <a:p>
            <a:endParaRPr lang="en-US" sz="1000" dirty="0"/>
          </a:p>
          <a:p>
            <a:r>
              <a:rPr lang="en-US" sz="2800" dirty="0"/>
              <a:t>2.</a:t>
            </a:r>
            <a:r>
              <a:rPr lang="en-US" sz="2800" b="1" dirty="0"/>
              <a:t>Parties</a:t>
            </a:r>
            <a:r>
              <a:rPr lang="en-US" sz="2800" dirty="0"/>
              <a:t>: Who are the real parties in the negotiation?</a:t>
            </a:r>
          </a:p>
          <a:p>
            <a:endParaRPr lang="en-US" sz="1000" dirty="0"/>
          </a:p>
          <a:p>
            <a:r>
              <a:rPr lang="en-US" sz="2800" dirty="0"/>
              <a:t>3.</a:t>
            </a:r>
            <a:r>
              <a:rPr lang="en-US" sz="2800" b="1" dirty="0"/>
              <a:t>Interests</a:t>
            </a:r>
            <a:r>
              <a:rPr lang="en-US" sz="2800" dirty="0"/>
              <a:t>: What are their fundamental needs and priorities?</a:t>
            </a:r>
          </a:p>
          <a:p>
            <a:endParaRPr lang="en-US" sz="1000" dirty="0"/>
          </a:p>
          <a:p>
            <a:r>
              <a:rPr lang="en-US" sz="2800" dirty="0"/>
              <a:t>4.</a:t>
            </a:r>
            <a:r>
              <a:rPr lang="en-US" sz="2800" b="1" dirty="0"/>
              <a:t>Value</a:t>
            </a:r>
            <a:r>
              <a:rPr lang="en-US" sz="2800" dirty="0"/>
              <a:t>: How can value be created and who gets it?</a:t>
            </a:r>
          </a:p>
          <a:p>
            <a:endParaRPr lang="en-US" sz="1000" dirty="0"/>
          </a:p>
          <a:p>
            <a:r>
              <a:rPr lang="en-US" sz="2800" dirty="0"/>
              <a:t>5.</a:t>
            </a:r>
            <a:r>
              <a:rPr lang="en-US" sz="2800" b="1" dirty="0"/>
              <a:t>Barriers</a:t>
            </a:r>
            <a:r>
              <a:rPr lang="en-US" sz="2800" dirty="0"/>
              <a:t>: What obstacles might prevent agreement?</a:t>
            </a:r>
          </a:p>
          <a:p>
            <a:endParaRPr lang="en-US" sz="1000" dirty="0"/>
          </a:p>
          <a:p>
            <a:r>
              <a:rPr lang="en-US" sz="2800" dirty="0"/>
              <a:t>6.</a:t>
            </a:r>
            <a:r>
              <a:rPr lang="en-US" sz="2800" b="1" dirty="0"/>
              <a:t>Power</a:t>
            </a:r>
            <a:r>
              <a:rPr lang="en-US" sz="2800" dirty="0"/>
              <a:t>: How can the parties influence negotiation?</a:t>
            </a:r>
          </a:p>
          <a:p>
            <a:endParaRPr lang="en-US" sz="1000" dirty="0"/>
          </a:p>
          <a:p>
            <a:r>
              <a:rPr lang="en-US" sz="2800" dirty="0"/>
              <a:t>7.</a:t>
            </a:r>
            <a:r>
              <a:rPr lang="en-US" sz="2800" b="1" dirty="0"/>
              <a:t>Ethics</a:t>
            </a:r>
            <a:r>
              <a:rPr lang="en-US" sz="2800" dirty="0"/>
              <a:t>: What is the right thing to do?</a:t>
            </a:r>
          </a:p>
        </p:txBody>
      </p:sp>
    </p:spTree>
    <p:extLst>
      <p:ext uri="{BB962C8B-B14F-4D97-AF65-F5344CB8AC3E}">
        <p14:creationId xmlns:p14="http://schemas.microsoft.com/office/powerpoint/2010/main" val="11294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6- Power in short</a:t>
            </a:r>
          </a:p>
        </p:txBody>
      </p:sp>
      <p:sp>
        <p:nvSpPr>
          <p:cNvPr id="4" name="Segnaposto numero diapositiva 3"/>
          <p:cNvSpPr>
            <a:spLocks noGrp="1"/>
          </p:cNvSpPr>
          <p:nvPr>
            <p:ph type="sldNum" sz="quarter" idx="12"/>
          </p:nvPr>
        </p:nvSpPr>
        <p:spPr/>
        <p:txBody>
          <a:bodyPr/>
          <a:lstStyle/>
          <a:p>
            <a:fld id="{79613D2F-1235-4D3C-8D26-D4D79EEE859A}" type="slidenum">
              <a:rPr lang="it-IT" smtClean="0"/>
              <a:t>40</a:t>
            </a:fld>
            <a:endParaRPr lang="it-IT"/>
          </a:p>
        </p:txBody>
      </p:sp>
      <p:sp>
        <p:nvSpPr>
          <p:cNvPr id="5" name="Rettangolo 4"/>
          <p:cNvSpPr/>
          <p:nvPr/>
        </p:nvSpPr>
        <p:spPr>
          <a:xfrm>
            <a:off x="838200" y="1556995"/>
            <a:ext cx="8771792" cy="4001095"/>
          </a:xfrm>
          <a:prstGeom prst="rect">
            <a:avLst/>
          </a:prstGeom>
          <a:noFill/>
          <a:ln w="38100">
            <a:noFill/>
          </a:ln>
        </p:spPr>
        <p:txBody>
          <a:bodyPr wrap="square">
            <a:spAutoFit/>
          </a:bodyPr>
          <a:lstStyle/>
          <a:p>
            <a:pPr marL="457200" indent="-457200" fontAlgn="base">
              <a:buFont typeface="Arial" panose="020B0604020202020204" pitchFamily="34" charset="0"/>
              <a:buChar char="•"/>
            </a:pPr>
            <a:r>
              <a:rPr lang="en-US" sz="2800" dirty="0"/>
              <a:t>“A manifestation of </a:t>
            </a:r>
            <a:r>
              <a:rPr lang="en-US" sz="2800" b="1" dirty="0"/>
              <a:t>complex</a:t>
            </a:r>
            <a:r>
              <a:rPr lang="en-US" sz="2800" dirty="0"/>
              <a:t> situational factors”.</a:t>
            </a:r>
          </a:p>
          <a:p>
            <a:pPr marL="171450" indent="-171450" fontAlgn="base">
              <a:buFont typeface="Arial" panose="020B0604020202020204" pitchFamily="34" charset="0"/>
              <a:buChar char="•"/>
            </a:pPr>
            <a:endParaRPr lang="en-US" sz="1000" dirty="0"/>
          </a:p>
          <a:p>
            <a:pPr marL="457200" indent="-457200" fontAlgn="base">
              <a:buFont typeface="Arial" panose="020B0604020202020204" pitchFamily="34" charset="0"/>
              <a:buChar char="•"/>
            </a:pPr>
            <a:r>
              <a:rPr lang="en-US" sz="2800" dirty="0"/>
              <a:t>A matter of </a:t>
            </a:r>
            <a:r>
              <a:rPr lang="en-US" sz="2800" b="1" dirty="0"/>
              <a:t>Perception</a:t>
            </a:r>
            <a:r>
              <a:rPr lang="en-US" sz="2800" dirty="0"/>
              <a:t>: having a good BATNA will give you no advantage unless the other are convinced that you are prepared to walkaway. </a:t>
            </a:r>
          </a:p>
          <a:p>
            <a:pPr fontAlgn="base"/>
            <a:endParaRPr lang="en-US" sz="1000" dirty="0"/>
          </a:p>
          <a:p>
            <a:pPr marL="457200" indent="-457200" fontAlgn="base">
              <a:buFont typeface="Arial" panose="020B0604020202020204" pitchFamily="34" charset="0"/>
              <a:buChar char="•"/>
            </a:pPr>
            <a:r>
              <a:rPr lang="en-US" sz="2800" b="1" dirty="0"/>
              <a:t>Knowledge</a:t>
            </a:r>
            <a:r>
              <a:rPr lang="en-US" sz="2800" dirty="0"/>
              <a:t>:  ex. convincing the other parties that you will wait forever to get the terms that you want. </a:t>
            </a:r>
          </a:p>
          <a:p>
            <a:pPr marL="457200" indent="-457200" fontAlgn="base">
              <a:buFont typeface="Arial" panose="020B0604020202020204" pitchFamily="34" charset="0"/>
              <a:buChar char="•"/>
            </a:pPr>
            <a:endParaRPr lang="en-US" sz="1000" dirty="0"/>
          </a:p>
          <a:p>
            <a:pPr marL="457200" indent="-457200" fontAlgn="base">
              <a:buFont typeface="Arial" panose="020B0604020202020204" pitchFamily="34" charset="0"/>
              <a:buChar char="•"/>
            </a:pPr>
            <a:r>
              <a:rPr lang="en-US" sz="2800" b="1" dirty="0"/>
              <a:t>Skill</a:t>
            </a:r>
            <a:r>
              <a:rPr lang="en-US" sz="2800" dirty="0"/>
              <a:t>: from strategic vision and creativity to persuasiveness and self- confidence. </a:t>
            </a:r>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770817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7- </a:t>
            </a:r>
            <a:r>
              <a:rPr lang="en-GB" b="1" dirty="0">
                <a:solidFill>
                  <a:srgbClr val="002060"/>
                </a:solidFill>
              </a:rPr>
              <a:t>Ethics</a:t>
            </a:r>
          </a:p>
        </p:txBody>
      </p:sp>
      <p:sp>
        <p:nvSpPr>
          <p:cNvPr id="4" name="Segnaposto numero diapositiva 3"/>
          <p:cNvSpPr>
            <a:spLocks noGrp="1"/>
          </p:cNvSpPr>
          <p:nvPr>
            <p:ph type="sldNum" sz="quarter" idx="12"/>
          </p:nvPr>
        </p:nvSpPr>
        <p:spPr/>
        <p:txBody>
          <a:bodyPr/>
          <a:lstStyle/>
          <a:p>
            <a:fld id="{79613D2F-1235-4D3C-8D26-D4D79EEE859A}" type="slidenum">
              <a:rPr lang="it-IT" smtClean="0"/>
              <a:t>41</a:t>
            </a:fld>
            <a:endParaRPr lang="it-IT"/>
          </a:p>
        </p:txBody>
      </p:sp>
      <p:sp>
        <p:nvSpPr>
          <p:cNvPr id="5" name="Rettangolo 4"/>
          <p:cNvSpPr/>
          <p:nvPr/>
        </p:nvSpPr>
        <p:spPr>
          <a:xfrm>
            <a:off x="838200" y="1824410"/>
            <a:ext cx="5821219" cy="4001095"/>
          </a:xfrm>
          <a:prstGeom prst="rect">
            <a:avLst/>
          </a:prstGeom>
          <a:noFill/>
          <a:ln w="38100">
            <a:noFill/>
          </a:ln>
        </p:spPr>
        <p:txBody>
          <a:bodyPr wrap="square">
            <a:spAutoFit/>
          </a:bodyPr>
          <a:lstStyle/>
          <a:p>
            <a:pPr marL="342900" indent="-342900" fontAlgn="base">
              <a:buFont typeface="Arial" panose="020B0604020202020204" pitchFamily="34" charset="0"/>
              <a:buChar char="•"/>
            </a:pPr>
            <a:r>
              <a:rPr lang="en-US" sz="2800" dirty="0"/>
              <a:t>What is the right thing to do? </a:t>
            </a:r>
          </a:p>
          <a:p>
            <a:pPr marL="342900" indent="-342900" fontAlgn="base">
              <a:buFont typeface="Arial" panose="020B0604020202020204" pitchFamily="34" charset="0"/>
              <a:buChar char="•"/>
            </a:pPr>
            <a:endParaRPr lang="en-US" sz="1000" dirty="0"/>
          </a:p>
          <a:p>
            <a:pPr marL="342900" indent="-342900" fontAlgn="base">
              <a:buFont typeface="Arial" panose="020B0604020202020204" pitchFamily="34" charset="0"/>
              <a:buChar char="•"/>
            </a:pPr>
            <a:r>
              <a:rPr lang="en-US" sz="2800" dirty="0"/>
              <a:t>5 questions that negotiators should ask themselves if they are to act responsibly.</a:t>
            </a:r>
          </a:p>
          <a:p>
            <a:pPr marL="342900" indent="-342900" fontAlgn="base">
              <a:buFont typeface="Arial" panose="020B0604020202020204" pitchFamily="34" charset="0"/>
              <a:buChar char="•"/>
            </a:pPr>
            <a:endParaRPr lang="en-US" sz="1000" dirty="0"/>
          </a:p>
          <a:p>
            <a:pPr marL="342900" indent="-342900" fontAlgn="base">
              <a:buFont typeface="Arial" panose="020B0604020202020204" pitchFamily="34" charset="0"/>
              <a:buChar char="•"/>
            </a:pPr>
            <a:r>
              <a:rPr lang="en-US" sz="2800" dirty="0"/>
              <a:t>None of these are easy. </a:t>
            </a:r>
          </a:p>
          <a:p>
            <a:pPr marL="342900" indent="-342900" fontAlgn="base">
              <a:buFont typeface="Arial" panose="020B0604020202020204" pitchFamily="34" charset="0"/>
              <a:buChar char="•"/>
            </a:pPr>
            <a:endParaRPr lang="en-US" sz="1000" dirty="0"/>
          </a:p>
          <a:p>
            <a:pPr marL="342900" indent="-342900" fontAlgn="base">
              <a:buFont typeface="Arial" panose="020B0604020202020204" pitchFamily="34" charset="0"/>
              <a:buChar char="•"/>
            </a:pPr>
            <a:r>
              <a:rPr lang="en-US" sz="2800" dirty="0"/>
              <a:t>All the more reason for not improvising one's moral standards at the bargaining table. </a:t>
            </a:r>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2063492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7- </a:t>
            </a:r>
            <a:r>
              <a:rPr lang="it-IT" b="1" dirty="0" err="1">
                <a:solidFill>
                  <a:srgbClr val="002060"/>
                </a:solidFill>
              </a:rPr>
              <a:t>Ethics</a:t>
            </a:r>
            <a:r>
              <a:rPr lang="it-IT" b="1" dirty="0">
                <a:solidFill>
                  <a:srgbClr val="002060"/>
                </a:solidFill>
              </a:rPr>
              <a:t> Q1: </a:t>
            </a:r>
            <a:r>
              <a:rPr lang="it-IT" b="1" dirty="0" err="1">
                <a:solidFill>
                  <a:srgbClr val="002060"/>
                </a:solidFill>
              </a:rPr>
              <a:t>Lying</a:t>
            </a:r>
            <a:r>
              <a:rPr lang="it-IT" b="1" dirty="0">
                <a:solidFill>
                  <a:srgbClr val="002060"/>
                </a:solidFill>
              </a:rPr>
              <a:t>?</a:t>
            </a:r>
          </a:p>
        </p:txBody>
      </p:sp>
      <p:sp>
        <p:nvSpPr>
          <p:cNvPr id="4" name="Segnaposto numero diapositiva 3"/>
          <p:cNvSpPr>
            <a:spLocks noGrp="1"/>
          </p:cNvSpPr>
          <p:nvPr>
            <p:ph type="sldNum" sz="quarter" idx="12"/>
          </p:nvPr>
        </p:nvSpPr>
        <p:spPr/>
        <p:txBody>
          <a:bodyPr/>
          <a:lstStyle/>
          <a:p>
            <a:fld id="{79613D2F-1235-4D3C-8D26-D4D79EEE859A}" type="slidenum">
              <a:rPr lang="it-IT" smtClean="0"/>
              <a:t>42</a:t>
            </a:fld>
            <a:endParaRPr lang="it-IT"/>
          </a:p>
        </p:txBody>
      </p:sp>
      <p:sp>
        <p:nvSpPr>
          <p:cNvPr id="5" name="Rettangolo 4"/>
          <p:cNvSpPr/>
          <p:nvPr/>
        </p:nvSpPr>
        <p:spPr>
          <a:xfrm>
            <a:off x="978877" y="1835900"/>
            <a:ext cx="6616542" cy="4893647"/>
          </a:xfrm>
          <a:prstGeom prst="rect">
            <a:avLst/>
          </a:prstGeom>
          <a:noFill/>
          <a:ln w="38100">
            <a:noFill/>
          </a:ln>
        </p:spPr>
        <p:txBody>
          <a:bodyPr wrap="square">
            <a:spAutoFit/>
          </a:bodyPr>
          <a:lstStyle/>
          <a:p>
            <a:pPr marL="342900" indent="-342900" fontAlgn="base">
              <a:buFont typeface="Arial" panose="020B0604020202020204" pitchFamily="34" charset="0"/>
              <a:buChar char="•"/>
            </a:pPr>
            <a:r>
              <a:rPr lang="en-GB" sz="2400" dirty="0"/>
              <a:t>What the other party will do with disclosure (reciprocate honesty?) </a:t>
            </a:r>
          </a:p>
          <a:p>
            <a:pPr marL="342900" indent="-342900" fontAlgn="base">
              <a:buFont typeface="Arial" panose="020B0604020202020204" pitchFamily="34" charset="0"/>
              <a:buChar char="•"/>
            </a:pPr>
            <a:endParaRPr lang="en-GB" sz="2400" dirty="0"/>
          </a:p>
          <a:p>
            <a:pPr marL="342900" indent="-342900" fontAlgn="base">
              <a:buFont typeface="Arial" panose="020B0604020202020204" pitchFamily="34" charset="0"/>
              <a:buChar char="•"/>
            </a:pPr>
            <a:r>
              <a:rPr lang="en-GB" sz="2400" dirty="0"/>
              <a:t>Are there moral reasons to evade answering some question? </a:t>
            </a:r>
          </a:p>
          <a:p>
            <a:pPr marL="342900" indent="-342900" fontAlgn="base">
              <a:buFont typeface="Arial" panose="020B0604020202020204" pitchFamily="34" charset="0"/>
              <a:buChar char="•"/>
            </a:pPr>
            <a:endParaRPr lang="en-GB" sz="2400" dirty="0"/>
          </a:p>
          <a:p>
            <a:pPr marL="342900" indent="-342900" fontAlgn="base">
              <a:buFont typeface="Arial" panose="020B0604020202020204" pitchFamily="34" charset="0"/>
              <a:buChar char="•"/>
            </a:pPr>
            <a:r>
              <a:rPr lang="en-GB" sz="2400" dirty="0"/>
              <a:t>Ex. Professional salespeople can protect their own interests. What about some inexperienced neighbourhood teenager? You might want to </a:t>
            </a:r>
            <a:r>
              <a:rPr lang="en-GB" sz="2400" dirty="0" err="1"/>
              <a:t>honor</a:t>
            </a:r>
            <a:r>
              <a:rPr lang="en-GB" sz="2400" dirty="0"/>
              <a:t> a higher standard of disclosure.</a:t>
            </a:r>
            <a:endParaRPr lang="it-IT" sz="2400" dirty="0"/>
          </a:p>
          <a:p>
            <a:pPr marL="514350" indent="-514350" fontAlgn="base">
              <a:buFont typeface="+mj-lt"/>
              <a:buAutoNum type="arabicPeriod"/>
            </a:pPr>
            <a:endParaRPr lang="en-US" sz="2400" dirty="0"/>
          </a:p>
          <a:p>
            <a:pPr marL="514350" indent="-514350" fontAlgn="base">
              <a:buFont typeface="+mj-lt"/>
              <a:buAutoNum type="arabicPeriod"/>
            </a:pPr>
            <a:endParaRPr lang="en-US" sz="2400" dirty="0"/>
          </a:p>
          <a:p>
            <a:pPr fontAlgn="base"/>
            <a:endParaRPr lang="en-US" sz="24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28674" name="Picture 2" descr="I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9321" y="1941408"/>
            <a:ext cx="3714750" cy="334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704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7- </a:t>
            </a:r>
            <a:r>
              <a:rPr lang="it-IT" b="1" dirty="0" err="1">
                <a:solidFill>
                  <a:srgbClr val="002060"/>
                </a:solidFill>
              </a:rPr>
              <a:t>Ethics</a:t>
            </a:r>
            <a:r>
              <a:rPr lang="it-IT" b="1" dirty="0">
                <a:solidFill>
                  <a:srgbClr val="002060"/>
                </a:solidFill>
              </a:rPr>
              <a:t> Q2: </a:t>
            </a:r>
            <a:r>
              <a:rPr lang="it-IT" b="1" dirty="0" err="1">
                <a:solidFill>
                  <a:srgbClr val="002060"/>
                </a:solidFill>
              </a:rPr>
              <a:t>being</a:t>
            </a:r>
            <a:r>
              <a:rPr lang="it-IT" b="1" dirty="0">
                <a:solidFill>
                  <a:srgbClr val="002060"/>
                </a:solidFill>
              </a:rPr>
              <a:t> Fair?</a:t>
            </a:r>
          </a:p>
        </p:txBody>
      </p:sp>
      <p:sp>
        <p:nvSpPr>
          <p:cNvPr id="4" name="Segnaposto numero diapositiva 3"/>
          <p:cNvSpPr>
            <a:spLocks noGrp="1"/>
          </p:cNvSpPr>
          <p:nvPr>
            <p:ph type="sldNum" sz="quarter" idx="12"/>
          </p:nvPr>
        </p:nvSpPr>
        <p:spPr/>
        <p:txBody>
          <a:bodyPr/>
          <a:lstStyle/>
          <a:p>
            <a:fld id="{79613D2F-1235-4D3C-8D26-D4D79EEE859A}" type="slidenum">
              <a:rPr lang="it-IT" smtClean="0"/>
              <a:t>43</a:t>
            </a:fld>
            <a:endParaRPr lang="it-IT"/>
          </a:p>
        </p:txBody>
      </p:sp>
      <p:sp>
        <p:nvSpPr>
          <p:cNvPr id="5" name="Rettangolo 4"/>
          <p:cNvSpPr/>
          <p:nvPr/>
        </p:nvSpPr>
        <p:spPr>
          <a:xfrm>
            <a:off x="978877" y="1585180"/>
            <a:ext cx="9923585" cy="5693866"/>
          </a:xfrm>
          <a:prstGeom prst="rect">
            <a:avLst/>
          </a:prstGeom>
          <a:noFill/>
          <a:ln w="38100">
            <a:noFill/>
          </a:ln>
        </p:spPr>
        <p:txBody>
          <a:bodyPr wrap="square">
            <a:spAutoFit/>
          </a:bodyPr>
          <a:lstStyle/>
          <a:p>
            <a:pPr marL="342900" indent="-342900" fontAlgn="base">
              <a:buFont typeface="Arial" panose="020B0604020202020204" pitchFamily="34" charset="0"/>
              <a:buChar char="•"/>
            </a:pPr>
            <a:r>
              <a:rPr lang="en-GB" sz="2400" dirty="0">
                <a:solidFill>
                  <a:schemeClr val="bg1"/>
                </a:solidFill>
              </a:rPr>
              <a:t>Aa</a:t>
            </a:r>
          </a:p>
          <a:p>
            <a:pPr marL="342900" indent="-342900" fontAlgn="base">
              <a:buFont typeface="Arial" panose="020B0604020202020204" pitchFamily="34" charset="0"/>
              <a:buChar char="•"/>
            </a:pPr>
            <a:r>
              <a:rPr lang="en-GB" sz="2400" dirty="0"/>
              <a:t>Should you be concerned with the fairness of the agreement?</a:t>
            </a:r>
          </a:p>
          <a:p>
            <a:pPr marL="342900" indent="-342900" fontAlgn="base">
              <a:buFont typeface="Arial" panose="020B0604020202020204" pitchFamily="34" charset="0"/>
              <a:buChar char="•"/>
            </a:pPr>
            <a:endParaRPr lang="en-GB" sz="2400" dirty="0"/>
          </a:p>
          <a:p>
            <a:pPr marL="342900" indent="-342900" fontAlgn="base">
              <a:buFont typeface="Arial" panose="020B0604020202020204" pitchFamily="34" charset="0"/>
              <a:buChar char="•"/>
            </a:pPr>
            <a:r>
              <a:rPr lang="en-GB" sz="2400" dirty="0"/>
              <a:t> “The greatest good is achieved if everyone has an incentive to look after his or her own wellbeing”.</a:t>
            </a:r>
          </a:p>
          <a:p>
            <a:pPr marL="342900" indent="-342900" fontAlgn="base">
              <a:buFont typeface="Arial" panose="020B0604020202020204" pitchFamily="34" charset="0"/>
              <a:buChar char="•"/>
            </a:pPr>
            <a:endParaRPr lang="en-GB" sz="2400" dirty="0"/>
          </a:p>
          <a:p>
            <a:pPr marL="342900" indent="-342900" fontAlgn="base">
              <a:buFont typeface="Arial" panose="020B0604020202020204" pitchFamily="34" charset="0"/>
              <a:buChar char="•"/>
            </a:pPr>
            <a:r>
              <a:rPr lang="en-GB" sz="2400" dirty="0"/>
              <a:t>This ignores long-term reputational impacts. </a:t>
            </a:r>
          </a:p>
          <a:p>
            <a:pPr fontAlgn="base"/>
            <a:r>
              <a:rPr lang="en-GB" sz="2400" dirty="0"/>
              <a:t> </a:t>
            </a:r>
          </a:p>
          <a:p>
            <a:pPr marL="342900" indent="-342900" fontAlgn="base">
              <a:buFont typeface="Arial" panose="020B0604020202020204" pitchFamily="34" charset="0"/>
              <a:buChar char="•"/>
            </a:pPr>
            <a:r>
              <a:rPr lang="en-GB" sz="2400" dirty="0"/>
              <a:t>“None of us should get rich at other people's expense, something is lost for us all if we simply regard each other as economic actors.”</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endParaRPr lang="it-IT" dirty="0"/>
          </a:p>
          <a:p>
            <a:pPr marL="514350" indent="-514350" fontAlgn="base">
              <a:buFont typeface="Arial" panose="020B0604020202020204" pitchFamily="34" charset="0"/>
              <a:buChar char="•"/>
            </a:pPr>
            <a:endParaRPr lang="en-US" sz="2800" dirty="0"/>
          </a:p>
          <a:p>
            <a:pPr marL="514350" indent="-514350" fontAlgn="base">
              <a:buFont typeface="Arial" panose="020B0604020202020204" pitchFamily="34" charset="0"/>
              <a:buChar char="•"/>
            </a:pPr>
            <a:endParaRPr lang="en-US" sz="2800" dirty="0"/>
          </a:p>
          <a:p>
            <a:pPr marL="457200" indent="-457200" fontAlgn="base">
              <a:buFont typeface="Arial" panose="020B0604020202020204" pitchFamily="34" charset="0"/>
              <a:buChar char="•"/>
            </a:pPr>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696536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Risultati immagini per gun aimi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7074877" y="1417671"/>
            <a:ext cx="5164354" cy="5440329"/>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7- </a:t>
            </a:r>
            <a:r>
              <a:rPr lang="it-IT" b="1" dirty="0" err="1">
                <a:solidFill>
                  <a:srgbClr val="002060"/>
                </a:solidFill>
              </a:rPr>
              <a:t>Ethics</a:t>
            </a:r>
            <a:r>
              <a:rPr lang="it-IT" b="1" dirty="0">
                <a:solidFill>
                  <a:srgbClr val="002060"/>
                </a:solidFill>
              </a:rPr>
              <a:t> Q3: use Force?</a:t>
            </a:r>
          </a:p>
        </p:txBody>
      </p:sp>
      <p:sp>
        <p:nvSpPr>
          <p:cNvPr id="4" name="Segnaposto numero diapositiva 3"/>
          <p:cNvSpPr>
            <a:spLocks noGrp="1"/>
          </p:cNvSpPr>
          <p:nvPr>
            <p:ph type="sldNum" sz="quarter" idx="12"/>
          </p:nvPr>
        </p:nvSpPr>
        <p:spPr/>
        <p:txBody>
          <a:bodyPr/>
          <a:lstStyle/>
          <a:p>
            <a:fld id="{79613D2F-1235-4D3C-8D26-D4D79EEE859A}" type="slidenum">
              <a:rPr lang="it-IT" smtClean="0"/>
              <a:t>44</a:t>
            </a:fld>
            <a:endParaRPr lang="it-IT"/>
          </a:p>
        </p:txBody>
      </p:sp>
      <p:sp>
        <p:nvSpPr>
          <p:cNvPr id="5" name="Rettangolo 4"/>
          <p:cNvSpPr/>
          <p:nvPr/>
        </p:nvSpPr>
        <p:spPr>
          <a:xfrm>
            <a:off x="978878" y="1585180"/>
            <a:ext cx="7825910" cy="4955203"/>
          </a:xfrm>
          <a:prstGeom prst="rect">
            <a:avLst/>
          </a:prstGeom>
          <a:noFill/>
          <a:ln w="38100">
            <a:noFill/>
          </a:ln>
        </p:spPr>
        <p:txBody>
          <a:bodyPr wrap="square">
            <a:spAutoFit/>
          </a:bodyPr>
          <a:lstStyle/>
          <a:p>
            <a:pPr marL="342900" lvl="0" indent="-342900">
              <a:buFont typeface="Arial" panose="020B0604020202020204" pitchFamily="34" charset="0"/>
              <a:buChar char="•"/>
            </a:pPr>
            <a:r>
              <a:rPr lang="en-GB" sz="2400" dirty="0"/>
              <a:t>Physical pressure is wrong, what about economic one? </a:t>
            </a:r>
          </a:p>
          <a:p>
            <a:pPr lvl="0"/>
            <a:endParaRPr lang="en-GB" sz="2400" dirty="0"/>
          </a:p>
          <a:p>
            <a:pPr lvl="0"/>
            <a:r>
              <a:rPr lang="en-GB" sz="2400" dirty="0"/>
              <a:t>Ex. “If the demand grows you rise price”:</a:t>
            </a:r>
            <a:endParaRPr lang="en-GB" sz="2400" i="1" dirty="0"/>
          </a:p>
          <a:p>
            <a:pPr lvl="0"/>
            <a:r>
              <a:rPr lang="en-GB" sz="2400" i="1" dirty="0"/>
              <a:t>Tickets for tourist highly frequented routes.</a:t>
            </a:r>
            <a:endParaRPr lang="it-IT" sz="2400" i="1" dirty="0"/>
          </a:p>
          <a:p>
            <a:r>
              <a:rPr lang="en-GB" sz="2400" i="1" dirty="0"/>
              <a:t>Travel for great illness.</a:t>
            </a:r>
            <a:endParaRPr lang="it-IT" sz="2400" i="1" dirty="0"/>
          </a:p>
          <a:p>
            <a:pPr marL="514350" indent="-514350" fontAlgn="base">
              <a:buFont typeface="+mj-lt"/>
              <a:buAutoNum type="arabicPeriod"/>
            </a:pPr>
            <a:endParaRPr lang="en-US" sz="2400" dirty="0"/>
          </a:p>
          <a:p>
            <a:pPr fontAlgn="base"/>
            <a:r>
              <a:rPr lang="en-GB" sz="2400" dirty="0"/>
              <a:t>Helpful considerations: </a:t>
            </a:r>
          </a:p>
          <a:p>
            <a:pPr marL="342900" indent="-342900" fontAlgn="base">
              <a:buFont typeface="Arial" panose="020B0604020202020204" pitchFamily="34" charset="0"/>
              <a:buChar char="•"/>
            </a:pPr>
            <a:r>
              <a:rPr lang="en-GB" sz="2400" dirty="0"/>
              <a:t>the parties has plausible alternatives?</a:t>
            </a:r>
          </a:p>
          <a:p>
            <a:pPr marL="342900" indent="-342900" fontAlgn="base">
              <a:buFont typeface="Arial" panose="020B0604020202020204" pitchFamily="34" charset="0"/>
              <a:buChar char="•"/>
            </a:pPr>
            <a:r>
              <a:rPr lang="en-GB" sz="2400" dirty="0"/>
              <a:t>what responsibility he bears for putting himself in a position of need?</a:t>
            </a:r>
            <a:endParaRPr lang="en-US" sz="2400" dirty="0"/>
          </a:p>
          <a:p>
            <a:pPr marL="514350" indent="-514350" fontAlgn="base">
              <a:buFont typeface="+mj-lt"/>
              <a:buAutoNum type="arabicPeriod"/>
            </a:pPr>
            <a:endParaRPr lang="en-US" sz="3600" dirty="0"/>
          </a:p>
          <a:p>
            <a:pPr fontAlgn="base"/>
            <a:endParaRPr lang="en-US" sz="40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1969926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7- </a:t>
            </a:r>
            <a:r>
              <a:rPr lang="it-IT" b="1" dirty="0" err="1">
                <a:solidFill>
                  <a:srgbClr val="002060"/>
                </a:solidFill>
              </a:rPr>
              <a:t>Ethics</a:t>
            </a:r>
            <a:r>
              <a:rPr lang="it-IT" b="1" dirty="0">
                <a:solidFill>
                  <a:srgbClr val="002060"/>
                </a:solidFill>
              </a:rPr>
              <a:t> Q4: impact on Others?</a:t>
            </a:r>
          </a:p>
        </p:txBody>
      </p:sp>
      <p:sp>
        <p:nvSpPr>
          <p:cNvPr id="4" name="Segnaposto numero diapositiva 3"/>
          <p:cNvSpPr>
            <a:spLocks noGrp="1"/>
          </p:cNvSpPr>
          <p:nvPr>
            <p:ph type="sldNum" sz="quarter" idx="12"/>
          </p:nvPr>
        </p:nvSpPr>
        <p:spPr/>
        <p:txBody>
          <a:bodyPr/>
          <a:lstStyle/>
          <a:p>
            <a:fld id="{79613D2F-1235-4D3C-8D26-D4D79EEE859A}" type="slidenum">
              <a:rPr lang="it-IT" smtClean="0"/>
              <a:t>45</a:t>
            </a:fld>
            <a:endParaRPr lang="it-IT"/>
          </a:p>
        </p:txBody>
      </p:sp>
      <p:sp>
        <p:nvSpPr>
          <p:cNvPr id="5" name="Rettangolo 4"/>
          <p:cNvSpPr/>
          <p:nvPr/>
        </p:nvSpPr>
        <p:spPr>
          <a:xfrm>
            <a:off x="5373897" y="1585180"/>
            <a:ext cx="5979903" cy="6247864"/>
          </a:xfrm>
          <a:prstGeom prst="rect">
            <a:avLst/>
          </a:prstGeom>
          <a:noFill/>
          <a:ln w="38100">
            <a:noFill/>
          </a:ln>
        </p:spPr>
        <p:txBody>
          <a:bodyPr wrap="square">
            <a:spAutoFit/>
          </a:bodyPr>
          <a:lstStyle/>
          <a:p>
            <a:pPr marL="342900" lvl="0" indent="-342900">
              <a:buFont typeface="Arial" panose="020B0604020202020204" pitchFamily="34" charset="0"/>
              <a:buChar char="•"/>
            </a:pPr>
            <a:r>
              <a:rPr lang="en-GB" sz="2400" dirty="0"/>
              <a:t>What is the impact of negotiation on bystanders?</a:t>
            </a:r>
          </a:p>
          <a:p>
            <a:pPr marL="342900" lvl="0" indent="-342900">
              <a:buFont typeface="Arial" panose="020B0604020202020204" pitchFamily="34" charset="0"/>
              <a:buChar char="•"/>
            </a:pPr>
            <a:endParaRPr lang="en-GB" sz="2400" dirty="0"/>
          </a:p>
          <a:p>
            <a:pPr marL="342900" lvl="0" indent="-342900">
              <a:buFont typeface="Arial" panose="020B0604020202020204" pitchFamily="34" charset="0"/>
              <a:buChar char="•"/>
            </a:pPr>
            <a:r>
              <a:rPr lang="en-GB" sz="2400" dirty="0"/>
              <a:t>How your agreement will affect people who are not at the bargaining table? </a:t>
            </a:r>
          </a:p>
          <a:p>
            <a:pPr marL="342900" lvl="0" indent="-342900">
              <a:buFont typeface="Arial" panose="020B0604020202020204" pitchFamily="34" charset="0"/>
              <a:buChar char="•"/>
            </a:pPr>
            <a:endParaRPr lang="en-GB" sz="2400" dirty="0"/>
          </a:p>
          <a:p>
            <a:pPr marL="342900" lvl="0" indent="-342900">
              <a:buFont typeface="Arial" panose="020B0604020202020204" pitchFamily="34" charset="0"/>
              <a:buChar char="•"/>
            </a:pPr>
            <a:r>
              <a:rPr lang="en-GB" sz="2400" dirty="0"/>
              <a:t>The political process might grant some protection. </a:t>
            </a:r>
          </a:p>
          <a:p>
            <a:pPr marL="342900" lvl="0" indent="-342900">
              <a:buFont typeface="Arial" panose="020B0604020202020204" pitchFamily="34" charset="0"/>
              <a:buChar char="•"/>
            </a:pPr>
            <a:endParaRPr lang="en-GB" sz="2400" dirty="0"/>
          </a:p>
          <a:p>
            <a:pPr marL="342900" lvl="0" indent="-342900">
              <a:buFont typeface="Arial" panose="020B0604020202020204" pitchFamily="34" charset="0"/>
              <a:buChar char="•"/>
            </a:pPr>
            <a:r>
              <a:rPr lang="en-GB" sz="2400" dirty="0"/>
              <a:t>There are certainly other situations in which people have a stake but no voice. </a:t>
            </a:r>
            <a:endParaRPr lang="it-IT" sz="2400" dirty="0"/>
          </a:p>
          <a:p>
            <a:endParaRPr lang="en-GB" sz="2400" dirty="0"/>
          </a:p>
          <a:p>
            <a:pPr marL="514350" indent="-514350" fontAlgn="base">
              <a:buFont typeface="+mj-lt"/>
              <a:buAutoNum type="arabicPeriod"/>
            </a:pPr>
            <a:endParaRPr lang="en-US" sz="3600" dirty="0"/>
          </a:p>
          <a:p>
            <a:pPr marL="514350" indent="-514350" fontAlgn="base">
              <a:buFont typeface="+mj-lt"/>
              <a:buAutoNum type="arabicPeriod"/>
            </a:pPr>
            <a:endParaRPr lang="en-US" sz="3600" dirty="0"/>
          </a:p>
          <a:p>
            <a:pPr fontAlgn="base"/>
            <a:endParaRPr lang="en-US" sz="40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25602" name="Picture 2" descr="Risultati immagini per no voice"/>
          <p:cNvPicPr>
            <a:picLocks noChangeAspect="1" noChangeArrowheads="1"/>
          </p:cNvPicPr>
          <p:nvPr/>
        </p:nvPicPr>
        <p:blipFill rotWithShape="1">
          <a:blip r:embed="rId2">
            <a:extLst>
              <a:ext uri="{28A0092B-C50C-407E-A947-70E740481C1C}">
                <a14:useLocalDpi xmlns:a14="http://schemas.microsoft.com/office/drawing/2010/main" val="0"/>
              </a:ext>
            </a:extLst>
          </a:blip>
          <a:srcRect l="-1" t="3363" r="47055" b="387"/>
          <a:stretch/>
        </p:blipFill>
        <p:spPr bwMode="auto">
          <a:xfrm>
            <a:off x="1078288" y="1690688"/>
            <a:ext cx="4055522" cy="400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805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7- </a:t>
            </a:r>
            <a:r>
              <a:rPr lang="it-IT" b="1" dirty="0" err="1">
                <a:solidFill>
                  <a:srgbClr val="002060"/>
                </a:solidFill>
              </a:rPr>
              <a:t>Ethics</a:t>
            </a:r>
            <a:r>
              <a:rPr lang="it-IT" b="1" dirty="0">
                <a:solidFill>
                  <a:srgbClr val="002060"/>
                </a:solidFill>
              </a:rPr>
              <a:t> Q5: Moral on </a:t>
            </a:r>
            <a:r>
              <a:rPr lang="it-IT" b="1" dirty="0" err="1">
                <a:solidFill>
                  <a:srgbClr val="002060"/>
                </a:solidFill>
              </a:rPr>
              <a:t>behalf</a:t>
            </a:r>
            <a:r>
              <a:rPr lang="it-IT" b="1" dirty="0">
                <a:solidFill>
                  <a:srgbClr val="002060"/>
                </a:solidFill>
              </a:rPr>
              <a:t> of </a:t>
            </a:r>
            <a:r>
              <a:rPr lang="it-IT" b="1" dirty="0" err="1">
                <a:solidFill>
                  <a:srgbClr val="002060"/>
                </a:solidFill>
              </a:rPr>
              <a:t>others</a:t>
            </a:r>
            <a:r>
              <a:rPr lang="it-IT" b="1" dirty="0">
                <a:solidFill>
                  <a:srgbClr val="002060"/>
                </a:solidFill>
              </a:rPr>
              <a:t>?</a:t>
            </a:r>
          </a:p>
        </p:txBody>
      </p:sp>
      <p:sp>
        <p:nvSpPr>
          <p:cNvPr id="4" name="Segnaposto numero diapositiva 3"/>
          <p:cNvSpPr>
            <a:spLocks noGrp="1"/>
          </p:cNvSpPr>
          <p:nvPr>
            <p:ph type="sldNum" sz="quarter" idx="12"/>
          </p:nvPr>
        </p:nvSpPr>
        <p:spPr/>
        <p:txBody>
          <a:bodyPr/>
          <a:lstStyle/>
          <a:p>
            <a:fld id="{79613D2F-1235-4D3C-8D26-D4D79EEE859A}" type="slidenum">
              <a:rPr lang="it-IT" smtClean="0"/>
              <a:t>46</a:t>
            </a:fld>
            <a:endParaRPr lang="it-IT"/>
          </a:p>
        </p:txBody>
      </p:sp>
      <p:sp>
        <p:nvSpPr>
          <p:cNvPr id="5" name="Rettangolo 4"/>
          <p:cNvSpPr/>
          <p:nvPr/>
        </p:nvSpPr>
        <p:spPr>
          <a:xfrm>
            <a:off x="978877" y="1585180"/>
            <a:ext cx="5008967" cy="6093976"/>
          </a:xfrm>
          <a:prstGeom prst="rect">
            <a:avLst/>
          </a:prstGeom>
          <a:noFill/>
          <a:ln w="38100">
            <a:noFill/>
          </a:ln>
        </p:spPr>
        <p:txBody>
          <a:bodyPr wrap="square">
            <a:spAutoFit/>
          </a:bodyPr>
          <a:lstStyle/>
          <a:p>
            <a:endParaRPr lang="en-GB" dirty="0"/>
          </a:p>
          <a:p>
            <a:pPr marL="342900" indent="-342900">
              <a:buFont typeface="Arial" panose="020B0604020202020204" pitchFamily="34" charset="0"/>
              <a:buChar char="•"/>
            </a:pPr>
            <a:r>
              <a:rPr lang="en-GB" sz="2400" dirty="0"/>
              <a:t>Moral issues when one is negotiating on behalf of others.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Must individuals abandon their own personal values and standards when they accept jobs? </a:t>
            </a:r>
          </a:p>
          <a:p>
            <a:pPr marL="342900" indent="-342900">
              <a:buFont typeface="Arial" panose="020B0604020202020204" pitchFamily="34" charset="0"/>
              <a:buChar char="•"/>
            </a:pPr>
            <a:endParaRPr lang="en-GB" sz="2400" dirty="0"/>
          </a:p>
          <a:p>
            <a:r>
              <a:rPr lang="en-GB" sz="2400" dirty="0"/>
              <a:t>“Bargaining tactics that would be improper if we did them ourselves, cannot become permissible if they are done on behalf of our employer.”</a:t>
            </a:r>
            <a:r>
              <a:rPr lang="it-IT" sz="2400" dirty="0"/>
              <a:t> </a:t>
            </a:r>
            <a:r>
              <a:rPr lang="en-GB" sz="2400" i="1" dirty="0"/>
              <a:t>	</a:t>
            </a:r>
            <a:endParaRPr lang="en-GB" i="1" dirty="0"/>
          </a:p>
          <a:p>
            <a:r>
              <a:rPr lang="en-GB" sz="1000" i="1" dirty="0"/>
              <a:t>*</a:t>
            </a:r>
            <a:r>
              <a:rPr lang="en-US" sz="1000" dirty="0" err="1"/>
              <a:t>Applebaum</a:t>
            </a:r>
            <a:r>
              <a:rPr lang="en-US" sz="1000" dirty="0"/>
              <a:t>, </a:t>
            </a:r>
            <a:r>
              <a:rPr lang="en-GB" sz="1000" i="1" dirty="0"/>
              <a:t>Ethics for Adversaries: The Morality of Roles in Public and Professional Life</a:t>
            </a:r>
            <a:r>
              <a:rPr lang="en-US" sz="1000" dirty="0"/>
              <a:t> (Princeton: Princeton University Press, 1999).</a:t>
            </a:r>
            <a:endParaRPr lang="it-IT" sz="1000" i="1" dirty="0"/>
          </a:p>
          <a:p>
            <a:pPr marL="514350" indent="-514350" fontAlgn="base">
              <a:buFont typeface="+mj-lt"/>
              <a:buAutoNum type="arabicPeriod"/>
            </a:pPr>
            <a:endParaRPr lang="en-US" sz="2800" dirty="0"/>
          </a:p>
          <a:p>
            <a:pPr marL="514350" indent="-514350" fontAlgn="base">
              <a:buFont typeface="+mj-lt"/>
              <a:buAutoNum type="arabicPeriod"/>
            </a:pPr>
            <a:endParaRPr lang="en-US" sz="2800" dirty="0"/>
          </a:p>
          <a:p>
            <a:pPr fontAlgn="base"/>
            <a:endParaRPr lang="en-US" sz="32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24578" name="Picture 2" descr="Risultati immagini per negotiation et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12944"/>
            <a:ext cx="5624167" cy="422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922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7</a:t>
            </a:r>
            <a:r>
              <a:rPr lang="it-IT" b="1">
                <a:solidFill>
                  <a:srgbClr val="002060"/>
                </a:solidFill>
              </a:rPr>
              <a:t>- </a:t>
            </a:r>
            <a:r>
              <a:rPr lang="it-IT" b="1" dirty="0" err="1">
                <a:solidFill>
                  <a:srgbClr val="002060"/>
                </a:solidFill>
              </a:rPr>
              <a:t>Ethics</a:t>
            </a:r>
            <a:r>
              <a:rPr lang="it-IT" b="1" dirty="0">
                <a:solidFill>
                  <a:srgbClr val="002060"/>
                </a:solidFill>
              </a:rPr>
              <a:t> in short</a:t>
            </a:r>
          </a:p>
        </p:txBody>
      </p:sp>
      <p:sp>
        <p:nvSpPr>
          <p:cNvPr id="4" name="Segnaposto numero diapositiva 3"/>
          <p:cNvSpPr>
            <a:spLocks noGrp="1"/>
          </p:cNvSpPr>
          <p:nvPr>
            <p:ph type="sldNum" sz="quarter" idx="12"/>
          </p:nvPr>
        </p:nvSpPr>
        <p:spPr/>
        <p:txBody>
          <a:bodyPr/>
          <a:lstStyle/>
          <a:p>
            <a:fld id="{79613D2F-1235-4D3C-8D26-D4D79EEE859A}" type="slidenum">
              <a:rPr lang="it-IT" smtClean="0"/>
              <a:t>47</a:t>
            </a:fld>
            <a:endParaRPr lang="it-IT"/>
          </a:p>
        </p:txBody>
      </p:sp>
      <p:sp>
        <p:nvSpPr>
          <p:cNvPr id="5" name="Rettangolo 4"/>
          <p:cNvSpPr/>
          <p:nvPr/>
        </p:nvSpPr>
        <p:spPr>
          <a:xfrm>
            <a:off x="838200" y="1556995"/>
            <a:ext cx="6310745" cy="4001095"/>
          </a:xfrm>
          <a:prstGeom prst="rect">
            <a:avLst/>
          </a:prstGeom>
          <a:noFill/>
          <a:ln w="38100">
            <a:noFill/>
          </a:ln>
        </p:spPr>
        <p:txBody>
          <a:bodyPr wrap="square">
            <a:spAutoFit/>
          </a:bodyPr>
          <a:lstStyle/>
          <a:p>
            <a:pPr marL="457200" indent="-457200" fontAlgn="base">
              <a:buFont typeface="Arial" panose="020B0604020202020204" pitchFamily="34" charset="0"/>
              <a:buChar char="•"/>
            </a:pPr>
            <a:r>
              <a:rPr lang="en-US" sz="2800" dirty="0"/>
              <a:t>Your words and deeds define your relationship with others. </a:t>
            </a:r>
          </a:p>
          <a:p>
            <a:pPr marL="457200" indent="-457200" fontAlgn="base">
              <a:buFont typeface="Arial" panose="020B0604020202020204" pitchFamily="34" charset="0"/>
              <a:buChar char="•"/>
            </a:pPr>
            <a:endParaRPr lang="en-US" sz="1000" dirty="0"/>
          </a:p>
          <a:p>
            <a:pPr marL="457200" indent="-457200" fontAlgn="base">
              <a:buFont typeface="Arial" panose="020B0604020202020204" pitchFamily="34" charset="0"/>
              <a:buChar char="•"/>
            </a:pPr>
            <a:r>
              <a:rPr lang="en-US" sz="2800" dirty="0"/>
              <a:t>Negotiation strategy must be based on carefully </a:t>
            </a:r>
            <a:r>
              <a:rPr lang="en-US" sz="2800" b="1" dirty="0"/>
              <a:t>considered</a:t>
            </a:r>
            <a:r>
              <a:rPr lang="en-US" sz="2800" dirty="0"/>
              <a:t> </a:t>
            </a:r>
            <a:r>
              <a:rPr lang="en-US" sz="2800" b="1" dirty="0"/>
              <a:t>principles</a:t>
            </a:r>
            <a:r>
              <a:rPr lang="en-US" sz="2800" dirty="0"/>
              <a:t>. </a:t>
            </a:r>
          </a:p>
          <a:p>
            <a:pPr marL="457200" indent="-457200" fontAlgn="base">
              <a:buFont typeface="Arial" panose="020B0604020202020204" pitchFamily="34" charset="0"/>
              <a:buChar char="•"/>
            </a:pPr>
            <a:endParaRPr lang="en-US" sz="1000" dirty="0"/>
          </a:p>
          <a:p>
            <a:pPr marL="457200" indent="-457200" fontAlgn="base">
              <a:buFont typeface="Arial" panose="020B0604020202020204" pitchFamily="34" charset="0"/>
              <a:buChar char="•"/>
            </a:pPr>
            <a:r>
              <a:rPr lang="en-US" sz="2800" dirty="0"/>
              <a:t>Do </a:t>
            </a:r>
            <a:r>
              <a:rPr lang="en-US" sz="2800" b="1" dirty="0"/>
              <a:t>not </a:t>
            </a:r>
            <a:r>
              <a:rPr lang="en-US" sz="2800" dirty="0"/>
              <a:t>act first then constructing a rationale to </a:t>
            </a:r>
            <a:r>
              <a:rPr lang="en-US" sz="2800" b="1" dirty="0"/>
              <a:t>justify</a:t>
            </a:r>
            <a:r>
              <a:rPr lang="en-US" sz="2800" dirty="0"/>
              <a:t> your behavior. </a:t>
            </a:r>
          </a:p>
          <a:p>
            <a:pPr marL="457200" indent="-457200" fontAlgn="base">
              <a:buFont typeface="Arial" panose="020B0604020202020204" pitchFamily="34" charset="0"/>
              <a:buChar char="•"/>
            </a:pPr>
            <a:endParaRPr lang="en-US" sz="1000" dirty="0"/>
          </a:p>
          <a:p>
            <a:pPr marL="457200" indent="-457200" fontAlgn="base">
              <a:buFont typeface="Arial" panose="020B0604020202020204" pitchFamily="34" charset="0"/>
              <a:buChar char="•"/>
            </a:pPr>
            <a:r>
              <a:rPr lang="en-US" sz="2800" dirty="0"/>
              <a:t>It can be dangerous for others and for yourself.</a:t>
            </a:r>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pic>
        <p:nvPicPr>
          <p:cNvPr id="23556" name="Picture 4" descr="Risultati immagini per it was not me"/>
          <p:cNvPicPr>
            <a:picLocks noChangeAspect="1" noChangeArrowheads="1"/>
          </p:cNvPicPr>
          <p:nvPr/>
        </p:nvPicPr>
        <p:blipFill rotWithShape="1">
          <a:blip r:embed="rId2">
            <a:extLst>
              <a:ext uri="{28A0092B-C50C-407E-A947-70E740481C1C}">
                <a14:useLocalDpi xmlns:a14="http://schemas.microsoft.com/office/drawing/2010/main" val="0"/>
              </a:ext>
            </a:extLst>
          </a:blip>
          <a:srcRect b="9386"/>
          <a:stretch/>
        </p:blipFill>
        <p:spPr bwMode="auto">
          <a:xfrm>
            <a:off x="7503886" y="1236446"/>
            <a:ext cx="4193065" cy="4075783"/>
          </a:xfrm>
          <a:prstGeom prst="flowChar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99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err="1">
                <a:solidFill>
                  <a:srgbClr val="002060"/>
                </a:solidFill>
              </a:rPr>
              <a:t>Negotiation</a:t>
            </a:r>
            <a:r>
              <a:rPr lang="it-IT" b="1" dirty="0">
                <a:solidFill>
                  <a:srgbClr val="002060"/>
                </a:solidFill>
              </a:rPr>
              <a:t> – a </a:t>
            </a:r>
            <a:r>
              <a:rPr lang="it-IT" b="1" dirty="0" err="1">
                <a:solidFill>
                  <a:srgbClr val="002060"/>
                </a:solidFill>
              </a:rPr>
              <a:t>recap</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48</a:t>
            </a:fld>
            <a:endParaRPr lang="it-IT"/>
          </a:p>
        </p:txBody>
      </p:sp>
      <p:sp>
        <p:nvSpPr>
          <p:cNvPr id="5" name="Rettangolo 4"/>
          <p:cNvSpPr/>
          <p:nvPr/>
        </p:nvSpPr>
        <p:spPr>
          <a:xfrm>
            <a:off x="838200" y="1556995"/>
            <a:ext cx="10091057" cy="5770811"/>
          </a:xfrm>
          <a:prstGeom prst="rect">
            <a:avLst/>
          </a:prstGeom>
          <a:noFill/>
          <a:ln w="38100">
            <a:noFill/>
          </a:ln>
        </p:spPr>
        <p:txBody>
          <a:bodyPr wrap="square">
            <a:spAutoFit/>
          </a:bodyPr>
          <a:lstStyle/>
          <a:p>
            <a:pPr fontAlgn="base"/>
            <a:r>
              <a:rPr lang="en-GB" sz="2800" dirty="0"/>
              <a:t>Through formal study and reflection on experience you can develop a negotiation strategy, rather than just improvising it.</a:t>
            </a:r>
            <a:endParaRPr lang="it-IT" sz="2800" dirty="0"/>
          </a:p>
          <a:p>
            <a:pPr fontAlgn="base"/>
            <a:r>
              <a:rPr lang="en-US" sz="2800" dirty="0"/>
              <a:t>The presented framework* requires:</a:t>
            </a:r>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a:t>Clear assessment of all the parties' BATNAs. </a:t>
            </a:r>
          </a:p>
          <a:p>
            <a:pPr marL="342900" indent="-342900" fontAlgn="base">
              <a:buFont typeface="Arial" panose="020B0604020202020204" pitchFamily="34" charset="0"/>
              <a:buChar char="•"/>
            </a:pPr>
            <a:r>
              <a:rPr lang="en-US" sz="2800" dirty="0"/>
              <a:t>Identifying their fundamental interests as the source of potential value-creating trades. </a:t>
            </a:r>
          </a:p>
          <a:p>
            <a:pPr marL="342900" indent="-342900" fontAlgn="base">
              <a:buFont typeface="Arial" panose="020B0604020202020204" pitchFamily="34" charset="0"/>
              <a:buChar char="•"/>
            </a:pPr>
            <a:r>
              <a:rPr lang="en-US" sz="2800" dirty="0"/>
              <a:t>Recognizing possible barriers to agreement. </a:t>
            </a:r>
          </a:p>
          <a:p>
            <a:pPr marL="342900" indent="-342900" fontAlgn="base">
              <a:buFont typeface="Arial" panose="020B0604020202020204" pitchFamily="34" charset="0"/>
              <a:buChar char="•"/>
            </a:pPr>
            <a:r>
              <a:rPr lang="en-US" sz="2800" dirty="0"/>
              <a:t>All of these tasks require moral and ethical thinking as well.</a:t>
            </a:r>
          </a:p>
          <a:p>
            <a:pPr lvl="0"/>
            <a:endParaRPr lang="en-US" sz="900" b="1" dirty="0">
              <a:solidFill>
                <a:prstClr val="black"/>
              </a:solidFill>
            </a:endParaRPr>
          </a:p>
          <a:p>
            <a:pPr lvl="0"/>
            <a:endParaRPr lang="en-US" sz="900" b="1" dirty="0">
              <a:solidFill>
                <a:prstClr val="black"/>
              </a:solidFill>
            </a:endParaRPr>
          </a:p>
          <a:p>
            <a:pPr lvl="0"/>
            <a:r>
              <a:rPr lang="en-US" sz="900" b="1" dirty="0">
                <a:solidFill>
                  <a:prstClr val="black"/>
                </a:solidFill>
              </a:rPr>
              <a:t>					</a:t>
            </a:r>
          </a:p>
          <a:p>
            <a:pPr lvl="0"/>
            <a:endParaRPr lang="en-US" sz="900" b="1" dirty="0">
              <a:solidFill>
                <a:prstClr val="black"/>
              </a:solidFill>
            </a:endParaRPr>
          </a:p>
          <a:p>
            <a:pPr lvl="0"/>
            <a:endParaRPr lang="en-US" sz="900" b="1" dirty="0">
              <a:solidFill>
                <a:prstClr val="black"/>
              </a:solidFill>
            </a:endParaRPr>
          </a:p>
          <a:p>
            <a:pPr lvl="0"/>
            <a:endParaRPr lang="en-US" sz="900" b="1" dirty="0">
              <a:solidFill>
                <a:prstClr val="black"/>
              </a:solidFill>
            </a:endParaRPr>
          </a:p>
          <a:p>
            <a:pPr lvl="0"/>
            <a:r>
              <a:rPr lang="en-US" sz="900" b="1" dirty="0">
                <a:solidFill>
                  <a:prstClr val="black"/>
                </a:solidFill>
              </a:rPr>
              <a:t>					</a:t>
            </a:r>
          </a:p>
          <a:p>
            <a:pPr lvl="0"/>
            <a:r>
              <a:rPr lang="en-US" sz="900" b="1" dirty="0">
                <a:solidFill>
                  <a:prstClr val="black"/>
                </a:solidFill>
              </a:rPr>
              <a:t>					*Harvard Business School Background Note 801-156, August 2000. (Revised December 2014.)</a:t>
            </a:r>
            <a:endParaRPr lang="en-GB" sz="900" b="1" dirty="0">
              <a:solidFill>
                <a:srgbClr val="002060"/>
              </a:solidFill>
            </a:endParaRPr>
          </a:p>
          <a:p>
            <a:pPr fontAlgn="base"/>
            <a:endParaRPr lang="en-US" sz="36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3108458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err="1">
                <a:solidFill>
                  <a:srgbClr val="002060"/>
                </a:solidFill>
              </a:rPr>
              <a:t>Negotiation</a:t>
            </a:r>
            <a:r>
              <a:rPr lang="it-IT" b="1" dirty="0">
                <a:solidFill>
                  <a:srgbClr val="002060"/>
                </a:solidFill>
              </a:rPr>
              <a:t> – a </a:t>
            </a:r>
            <a:r>
              <a:rPr lang="it-IT" b="1" dirty="0" err="1">
                <a:solidFill>
                  <a:srgbClr val="002060"/>
                </a:solidFill>
              </a:rPr>
              <a:t>recap</a:t>
            </a:r>
            <a:endParaRPr lang="it-IT" b="1" dirty="0">
              <a:solidFill>
                <a:srgbClr val="002060"/>
              </a:solidFill>
            </a:endParaRPr>
          </a:p>
        </p:txBody>
      </p:sp>
      <p:sp>
        <p:nvSpPr>
          <p:cNvPr id="4" name="Segnaposto numero diapositiva 3"/>
          <p:cNvSpPr>
            <a:spLocks noGrp="1"/>
          </p:cNvSpPr>
          <p:nvPr>
            <p:ph type="sldNum" sz="quarter" idx="12"/>
          </p:nvPr>
        </p:nvSpPr>
        <p:spPr/>
        <p:txBody>
          <a:bodyPr/>
          <a:lstStyle/>
          <a:p>
            <a:fld id="{79613D2F-1235-4D3C-8D26-D4D79EEE859A}" type="slidenum">
              <a:rPr lang="it-IT" smtClean="0"/>
              <a:t>49</a:t>
            </a:fld>
            <a:endParaRPr lang="it-IT"/>
          </a:p>
        </p:txBody>
      </p:sp>
      <p:sp>
        <p:nvSpPr>
          <p:cNvPr id="5" name="Rettangolo 4"/>
          <p:cNvSpPr/>
          <p:nvPr/>
        </p:nvSpPr>
        <p:spPr>
          <a:xfrm>
            <a:off x="838200" y="1556995"/>
            <a:ext cx="9089571" cy="4809009"/>
          </a:xfrm>
          <a:prstGeom prst="rect">
            <a:avLst/>
          </a:prstGeom>
          <a:noFill/>
          <a:ln w="38100">
            <a:noFill/>
          </a:ln>
        </p:spPr>
        <p:txBody>
          <a:bodyPr wrap="square">
            <a:spAutoFit/>
          </a:bodyPr>
          <a:lstStyle/>
          <a:p>
            <a:pPr marL="342900" indent="-342900" fontAlgn="base">
              <a:buFont typeface="Arial" panose="020B0604020202020204" pitchFamily="34" charset="0"/>
              <a:buChar char="•"/>
            </a:pPr>
            <a:r>
              <a:rPr lang="en-GB" sz="2800" dirty="0"/>
              <a:t>Rigorous negotiation </a:t>
            </a:r>
            <a:r>
              <a:rPr lang="en-GB" sz="2800" b="1" dirty="0"/>
              <a:t>analysis</a:t>
            </a:r>
            <a:r>
              <a:rPr lang="en-GB" sz="2800" dirty="0"/>
              <a:t> is necessary but not sufficient for success. You’ll need:</a:t>
            </a:r>
          </a:p>
          <a:p>
            <a:pPr marL="342900" indent="-342900" fontAlgn="base">
              <a:buFont typeface="Arial" panose="020B0604020202020204" pitchFamily="34" charset="0"/>
              <a:buChar char="•"/>
            </a:pPr>
            <a:endParaRPr lang="en-GB" sz="1000" dirty="0"/>
          </a:p>
          <a:p>
            <a:pPr marL="1257300" lvl="2" indent="-342900" fontAlgn="base">
              <a:buFont typeface="Arial" panose="020B0604020202020204" pitchFamily="34" charset="0"/>
              <a:buChar char="•"/>
            </a:pPr>
            <a:r>
              <a:rPr lang="en-GB" sz="2400" dirty="0"/>
              <a:t>Skill and insight. </a:t>
            </a:r>
          </a:p>
          <a:p>
            <a:pPr marL="1257300" lvl="2" indent="-342900" fontAlgn="base">
              <a:buFont typeface="Arial" panose="020B0604020202020204" pitchFamily="34" charset="0"/>
              <a:buChar char="•"/>
            </a:pPr>
            <a:r>
              <a:rPr lang="en-GB" sz="2400" dirty="0"/>
              <a:t>The ability to listen and persuade.</a:t>
            </a:r>
          </a:p>
          <a:p>
            <a:pPr marL="1257300" lvl="2" indent="-342900" fontAlgn="base">
              <a:buFont typeface="Arial" panose="020B0604020202020204" pitchFamily="34" charset="0"/>
              <a:buChar char="•"/>
            </a:pPr>
            <a:r>
              <a:rPr lang="en-GB" sz="2400" dirty="0"/>
              <a:t>Patience (and sometimes even humour).</a:t>
            </a:r>
          </a:p>
          <a:p>
            <a:pPr marL="342900" indent="-342900" fontAlgn="base">
              <a:buFont typeface="Arial" panose="020B0604020202020204" pitchFamily="34" charset="0"/>
              <a:buChar char="•"/>
            </a:pPr>
            <a:endParaRPr lang="en-GB" sz="1050" dirty="0"/>
          </a:p>
          <a:p>
            <a:pPr marL="342900" indent="-342900" fontAlgn="base">
              <a:buFont typeface="Arial" panose="020B0604020202020204" pitchFamily="34" charset="0"/>
              <a:buChar char="•"/>
            </a:pPr>
            <a:r>
              <a:rPr lang="en-GB" sz="2800" dirty="0"/>
              <a:t>Negotiation is </a:t>
            </a:r>
            <a:r>
              <a:rPr lang="en-GB" sz="2800" b="1" dirty="0"/>
              <a:t>interactive</a:t>
            </a:r>
            <a:r>
              <a:rPr lang="en-GB" sz="2800" dirty="0"/>
              <a:t>, success is also contingent on your counterparts' attitudes. </a:t>
            </a:r>
          </a:p>
          <a:p>
            <a:pPr marL="342900" indent="-342900" fontAlgn="base">
              <a:buFont typeface="Arial" panose="020B0604020202020204" pitchFamily="34" charset="0"/>
              <a:buChar char="•"/>
            </a:pPr>
            <a:endParaRPr lang="en-GB" sz="1000" dirty="0"/>
          </a:p>
          <a:p>
            <a:pPr marL="342900" indent="-342900" fontAlgn="base">
              <a:buFont typeface="Arial" panose="020B0604020202020204" pitchFamily="34" charset="0"/>
              <a:buChar char="•"/>
            </a:pPr>
            <a:r>
              <a:rPr lang="en-GB" sz="2800" dirty="0"/>
              <a:t>Thus your own negotiation strategy should encourage </a:t>
            </a:r>
            <a:r>
              <a:rPr lang="en-GB" sz="2800" b="1" dirty="0"/>
              <a:t>constructive behaviour</a:t>
            </a:r>
            <a:r>
              <a:rPr lang="en-GB" sz="2800" dirty="0"/>
              <a:t>.</a:t>
            </a:r>
            <a:endParaRPr lang="it-IT" sz="2800" dirty="0"/>
          </a:p>
          <a:p>
            <a:pPr marL="457200" indent="-457200" fontAlgn="base">
              <a:buFont typeface="Arial" panose="020B0604020202020204" pitchFamily="34" charset="0"/>
              <a:buChar char="•"/>
            </a:pPr>
            <a:endParaRPr lang="en-US" sz="3600" dirty="0"/>
          </a:p>
        </p:txBody>
      </p:sp>
      <p:sp>
        <p:nvSpPr>
          <p:cNvPr id="3" name="Rettangolo 2"/>
          <p:cNvSpPr/>
          <p:nvPr/>
        </p:nvSpPr>
        <p:spPr>
          <a:xfrm>
            <a:off x="978877" y="1904369"/>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543260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5</a:t>
            </a:fld>
            <a:endParaRPr lang="it-IT"/>
          </a:p>
        </p:txBody>
      </p:sp>
      <p:sp>
        <p:nvSpPr>
          <p:cNvPr id="5" name="Rettangolo 4"/>
          <p:cNvSpPr/>
          <p:nvPr/>
        </p:nvSpPr>
        <p:spPr>
          <a:xfrm>
            <a:off x="838200" y="1999089"/>
            <a:ext cx="6274777" cy="4154984"/>
          </a:xfrm>
          <a:prstGeom prst="rect">
            <a:avLst/>
          </a:prstGeom>
          <a:solidFill>
            <a:schemeClr val="bg1"/>
          </a:solidFill>
          <a:ln w="38100">
            <a:noFill/>
          </a:ln>
        </p:spPr>
        <p:txBody>
          <a:bodyPr wrap="square">
            <a:spAutoFit/>
          </a:bodyPr>
          <a:lstStyle/>
          <a:p>
            <a:pPr marL="342900" indent="-342900" fontAlgn="base">
              <a:buFont typeface="Arial" panose="020B0604020202020204" pitchFamily="34" charset="0"/>
              <a:buChar char="•"/>
            </a:pPr>
            <a:r>
              <a:rPr lang="en-US" sz="2800" dirty="0"/>
              <a:t>Negotiation is a consensual process. </a:t>
            </a:r>
          </a:p>
          <a:p>
            <a:pPr marL="342900" indent="-342900" fontAlgn="base">
              <a:buFont typeface="Arial" panose="020B0604020202020204" pitchFamily="34" charset="0"/>
              <a:buChar char="•"/>
            </a:pPr>
            <a:endParaRPr lang="en-US" sz="1000" dirty="0"/>
          </a:p>
          <a:p>
            <a:pPr marL="342900" indent="-342900" fontAlgn="base">
              <a:buFont typeface="Arial" panose="020B0604020202020204" pitchFamily="34" charset="0"/>
              <a:buChar char="•"/>
            </a:pPr>
            <a:r>
              <a:rPr lang="en-US" sz="2800" dirty="0"/>
              <a:t>Agreement happens when the parties believe the deal is better than walking away from the bargaining table.</a:t>
            </a:r>
          </a:p>
          <a:p>
            <a:pPr marL="342900" indent="-342900" fontAlgn="base">
              <a:buFont typeface="Arial" panose="020B0604020202020204" pitchFamily="34" charset="0"/>
              <a:buChar char="•"/>
            </a:pPr>
            <a:endParaRPr lang="en-US" sz="1000" dirty="0"/>
          </a:p>
          <a:p>
            <a:pPr marL="342900" indent="-342900" fontAlgn="base">
              <a:buFont typeface="Arial" panose="020B0604020202020204" pitchFamily="34" charset="0"/>
              <a:buChar char="•"/>
            </a:pPr>
            <a:r>
              <a:rPr lang="en-US" sz="2800" b="1" dirty="0"/>
              <a:t>B</a:t>
            </a:r>
            <a:r>
              <a:rPr lang="en-US" sz="2800" dirty="0"/>
              <a:t>est </a:t>
            </a:r>
            <a:r>
              <a:rPr lang="en-US" sz="2800" b="1" dirty="0"/>
              <a:t>A</a:t>
            </a:r>
            <a:r>
              <a:rPr lang="en-US" sz="2800" dirty="0"/>
              <a:t>lternative </a:t>
            </a:r>
            <a:r>
              <a:rPr lang="en-US" sz="2800" b="1" dirty="0"/>
              <a:t>T</a:t>
            </a:r>
            <a:r>
              <a:rPr lang="en-US" sz="2800" dirty="0"/>
              <a:t>o a </a:t>
            </a:r>
            <a:r>
              <a:rPr lang="en-US" sz="2800" b="1" dirty="0"/>
              <a:t>N</a:t>
            </a:r>
            <a:r>
              <a:rPr lang="en-US" sz="2800" dirty="0"/>
              <a:t>egotiated </a:t>
            </a:r>
            <a:r>
              <a:rPr lang="en-US" sz="2800" b="1" dirty="0"/>
              <a:t>A</a:t>
            </a:r>
            <a:r>
              <a:rPr lang="en-US" sz="2800" dirty="0"/>
              <a:t>greement: what one will do if an agreement is not reached.</a:t>
            </a:r>
          </a:p>
          <a:p>
            <a:pPr lvl="0"/>
            <a:r>
              <a:rPr lang="en-US" sz="1000" dirty="0">
                <a:solidFill>
                  <a:prstClr val="black"/>
                </a:solidFill>
              </a:rPr>
              <a:t>		</a:t>
            </a:r>
          </a:p>
          <a:p>
            <a:pPr lvl="0"/>
            <a:r>
              <a:rPr lang="en-US" sz="1000" dirty="0">
                <a:solidFill>
                  <a:prstClr val="black"/>
                </a:solidFill>
              </a:rPr>
              <a:t>		* Fisher, </a:t>
            </a:r>
            <a:r>
              <a:rPr lang="en-US" sz="1000" dirty="0" err="1">
                <a:solidFill>
                  <a:prstClr val="black"/>
                </a:solidFill>
              </a:rPr>
              <a:t>Ury</a:t>
            </a:r>
            <a:r>
              <a:rPr lang="en-US" sz="1000" dirty="0">
                <a:solidFill>
                  <a:prstClr val="black"/>
                </a:solidFill>
              </a:rPr>
              <a:t>, and Patton, Getting to Yes, 2d. ed. (New York: Penguin, 1991).</a:t>
            </a:r>
            <a:endParaRPr lang="en-GB" sz="1000" dirty="0">
              <a:solidFill>
                <a:prstClr val="black"/>
              </a:solidFill>
            </a:endParaRPr>
          </a:p>
          <a:p>
            <a:pPr marL="342900" indent="-342900" fontAlgn="base">
              <a:buFont typeface="Arial" panose="020B0604020202020204" pitchFamily="34" charset="0"/>
              <a:buChar char="•"/>
            </a:pPr>
            <a:endParaRPr lang="en-US" sz="2800" dirty="0"/>
          </a:p>
        </p:txBody>
      </p:sp>
      <p:sp>
        <p:nvSpPr>
          <p:cNvPr id="17" name="Ovale 16"/>
          <p:cNvSpPr/>
          <p:nvPr/>
        </p:nvSpPr>
        <p:spPr>
          <a:xfrm>
            <a:off x="7722576" y="3296321"/>
            <a:ext cx="404446" cy="404446"/>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Connettore diritto 20"/>
          <p:cNvCxnSpPr/>
          <p:nvPr/>
        </p:nvCxnSpPr>
        <p:spPr>
          <a:xfrm flipV="1">
            <a:off x="7924799" y="2865498"/>
            <a:ext cx="1538653" cy="5715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a:cxnSpLocks/>
          </p:cNvCxnSpPr>
          <p:nvPr/>
        </p:nvCxnSpPr>
        <p:spPr>
          <a:xfrm>
            <a:off x="7924799" y="3524126"/>
            <a:ext cx="1465384" cy="71004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Rettangolo 23"/>
          <p:cNvSpPr/>
          <p:nvPr/>
        </p:nvSpPr>
        <p:spPr>
          <a:xfrm>
            <a:off x="9463452" y="2409038"/>
            <a:ext cx="1181927" cy="584775"/>
          </a:xfrm>
          <a:prstGeom prst="rect">
            <a:avLst/>
          </a:prstGeom>
        </p:spPr>
        <p:txBody>
          <a:bodyPr wrap="none">
            <a:spAutoFit/>
          </a:bodyPr>
          <a:lstStyle/>
          <a:p>
            <a:r>
              <a:rPr lang="en-US" sz="3200" b="1" dirty="0"/>
              <a:t>Agree</a:t>
            </a:r>
            <a:endParaRPr lang="en-GB" sz="3200" b="1" dirty="0"/>
          </a:p>
        </p:txBody>
      </p:sp>
      <p:sp>
        <p:nvSpPr>
          <p:cNvPr id="25" name="Rettangolo 24"/>
          <p:cNvSpPr/>
          <p:nvPr/>
        </p:nvSpPr>
        <p:spPr>
          <a:xfrm>
            <a:off x="9418148" y="3922692"/>
            <a:ext cx="2073581" cy="584775"/>
          </a:xfrm>
          <a:prstGeom prst="rect">
            <a:avLst/>
          </a:prstGeom>
        </p:spPr>
        <p:txBody>
          <a:bodyPr wrap="none">
            <a:spAutoFit/>
          </a:bodyPr>
          <a:lstStyle/>
          <a:p>
            <a:r>
              <a:rPr lang="en-US" sz="3200" b="1" dirty="0"/>
              <a:t>Walk Away</a:t>
            </a:r>
            <a:endParaRPr lang="en-GB" sz="3200" b="1" dirty="0"/>
          </a:p>
        </p:txBody>
      </p:sp>
    </p:spTree>
    <p:extLst>
      <p:ext uri="{BB962C8B-B14F-4D97-AF65-F5344CB8AC3E}">
        <p14:creationId xmlns:p14="http://schemas.microsoft.com/office/powerpoint/2010/main" val="3496266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1524000" y="1960683"/>
            <a:ext cx="9144000" cy="1039325"/>
          </a:xfrm>
        </p:spPr>
        <p:txBody>
          <a:bodyPr/>
          <a:lstStyle/>
          <a:p>
            <a:r>
              <a:rPr lang="en-GB" b="1" dirty="0">
                <a:solidFill>
                  <a:srgbClr val="002060"/>
                </a:solidFill>
              </a:rPr>
              <a:t>Thank you!</a:t>
            </a:r>
          </a:p>
        </p:txBody>
      </p:sp>
      <p:sp>
        <p:nvSpPr>
          <p:cNvPr id="5" name="Sottotitolo 4"/>
          <p:cNvSpPr>
            <a:spLocks noGrp="1"/>
          </p:cNvSpPr>
          <p:nvPr>
            <p:ph type="subTitle" idx="1"/>
          </p:nvPr>
        </p:nvSpPr>
        <p:spPr>
          <a:xfrm>
            <a:off x="1524000" y="3988899"/>
            <a:ext cx="9144000" cy="1655762"/>
          </a:xfrm>
        </p:spPr>
        <p:txBody>
          <a:bodyPr/>
          <a:lstStyle/>
          <a:p>
            <a:r>
              <a:rPr lang="en-GB" dirty="0"/>
              <a:t>Brought to you by EIT Digital Master School @</a:t>
            </a:r>
            <a:r>
              <a:rPr lang="en-GB" dirty="0" err="1"/>
              <a:t>Eötvös</a:t>
            </a:r>
            <a:r>
              <a:rPr lang="en-GB" dirty="0"/>
              <a:t> </a:t>
            </a:r>
            <a:r>
              <a:rPr lang="en-GB" dirty="0" err="1"/>
              <a:t>Lorand</a:t>
            </a:r>
            <a:r>
              <a:rPr lang="en-GB" dirty="0"/>
              <a:t> University</a:t>
            </a:r>
          </a:p>
          <a:p>
            <a:r>
              <a:rPr lang="en-GB" b="1" dirty="0">
                <a:solidFill>
                  <a:srgbClr val="002060"/>
                </a:solidFill>
              </a:rPr>
              <a:t>Find me at: anna.reale@inf.elte.hu</a:t>
            </a:r>
          </a:p>
        </p:txBody>
      </p:sp>
    </p:spTree>
    <p:extLst>
      <p:ext uri="{BB962C8B-B14F-4D97-AF65-F5344CB8AC3E}">
        <p14:creationId xmlns:p14="http://schemas.microsoft.com/office/powerpoint/2010/main" val="1616542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6</a:t>
            </a:fld>
            <a:endParaRPr lang="it-IT"/>
          </a:p>
        </p:txBody>
      </p:sp>
      <p:sp>
        <p:nvSpPr>
          <p:cNvPr id="5" name="Rettangolo 4"/>
          <p:cNvSpPr/>
          <p:nvPr/>
        </p:nvSpPr>
        <p:spPr>
          <a:xfrm>
            <a:off x="838200" y="1800835"/>
            <a:ext cx="6021843" cy="5386090"/>
          </a:xfrm>
          <a:prstGeom prst="rect">
            <a:avLst/>
          </a:prstGeom>
          <a:noFill/>
          <a:ln w="38100">
            <a:noFill/>
          </a:ln>
        </p:spPr>
        <p:txBody>
          <a:bodyPr wrap="square">
            <a:spAutoFit/>
          </a:bodyPr>
          <a:lstStyle/>
          <a:p>
            <a:pPr marL="342900" indent="-342900" fontAlgn="base">
              <a:buFont typeface="Arial" panose="020B0604020202020204" pitchFamily="34" charset="0"/>
              <a:buChar char="•"/>
            </a:pPr>
            <a:r>
              <a:rPr lang="en-US" sz="2800" dirty="0"/>
              <a:t>Your BATNA is your preferred course of action. It is </a:t>
            </a:r>
            <a:r>
              <a:rPr lang="en-US" sz="4400" b="1" dirty="0"/>
              <a:t>not</a:t>
            </a:r>
            <a:r>
              <a:rPr lang="en-US" sz="2800" dirty="0"/>
              <a:t> your bottom line.</a:t>
            </a:r>
          </a:p>
          <a:p>
            <a:pPr marL="342900" indent="-342900" fontAlgn="base">
              <a:buFont typeface="Arial" panose="020B0604020202020204" pitchFamily="34" charset="0"/>
              <a:buChar char="•"/>
            </a:pPr>
            <a:endParaRPr lang="en-US" sz="1000" dirty="0"/>
          </a:p>
          <a:p>
            <a:pPr marL="342900" indent="-342900" fontAlgn="base">
              <a:buFont typeface="Arial" panose="020B0604020202020204" pitchFamily="34" charset="0"/>
              <a:buChar char="•"/>
            </a:pPr>
            <a:r>
              <a:rPr lang="en-US" sz="2800" dirty="0"/>
              <a:t>Identify your best alternative and put a value on it: this is your “walkaway”.</a:t>
            </a:r>
          </a:p>
          <a:p>
            <a:pPr marL="342900" indent="-342900" fontAlgn="base">
              <a:buFont typeface="Arial" panose="020B0604020202020204" pitchFamily="34" charset="0"/>
              <a:buChar char="•"/>
            </a:pPr>
            <a:endParaRPr lang="en-US" sz="1000" dirty="0"/>
          </a:p>
          <a:p>
            <a:pPr marL="342900" indent="-342900" fontAlgn="base">
              <a:buFont typeface="Arial" panose="020B0604020202020204" pitchFamily="34" charset="0"/>
              <a:buChar char="•"/>
            </a:pPr>
            <a:r>
              <a:rPr lang="en-US" sz="2800" dirty="0"/>
              <a:t>Walkaways should consider all of your various interests—tangible and not.</a:t>
            </a:r>
          </a:p>
          <a:p>
            <a:pPr marL="342900" indent="-342900" fontAlgn="base">
              <a:buFont typeface="Arial" panose="020B0604020202020204" pitchFamily="34" charset="0"/>
              <a:buChar char="•"/>
            </a:pPr>
            <a:endParaRPr lang="en-US" sz="1000" dirty="0"/>
          </a:p>
          <a:p>
            <a:pPr marL="342900" indent="-342900" fontAlgn="base">
              <a:buFont typeface="Arial" panose="020B0604020202020204" pitchFamily="34" charset="0"/>
              <a:buChar char="•"/>
            </a:pPr>
            <a:r>
              <a:rPr lang="en-US" sz="2800" dirty="0"/>
              <a:t>Care about </a:t>
            </a:r>
            <a:r>
              <a:rPr lang="en-US" sz="3600" b="1" dirty="0"/>
              <a:t>$$$</a:t>
            </a:r>
            <a:r>
              <a:rPr lang="en-US" sz="2800" dirty="0"/>
              <a:t> but also: ease of consummating the deal, time pressure, relationships, risk tolerance</a:t>
            </a:r>
          </a:p>
          <a:p>
            <a:pPr marL="342900" indent="-342900" fontAlgn="base">
              <a:buFont typeface="Arial" panose="020B0604020202020204" pitchFamily="34" charset="0"/>
              <a:buChar char="•"/>
            </a:pPr>
            <a:endParaRPr lang="en-US" sz="1000" dirty="0"/>
          </a:p>
          <a:p>
            <a:pPr fontAlgn="base"/>
            <a:endParaRPr lang="en-US" sz="2800" dirty="0"/>
          </a:p>
        </p:txBody>
      </p:sp>
      <p:pic>
        <p:nvPicPr>
          <p:cNvPr id="3074" name="Picture 2" descr="Risultati immagini per walk away"/>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6" b="89956" l="9953" r="95794"/>
                    </a14:imgEffect>
                  </a14:imgLayer>
                </a14:imgProps>
              </a:ext>
              <a:ext uri="{28A0092B-C50C-407E-A947-70E740481C1C}">
                <a14:useLocalDpi xmlns:a14="http://schemas.microsoft.com/office/drawing/2010/main" val="0"/>
              </a:ext>
            </a:extLst>
          </a:blip>
          <a:srcRect/>
          <a:stretch>
            <a:fillRect/>
          </a:stretch>
        </p:blipFill>
        <p:spPr bwMode="auto">
          <a:xfrm>
            <a:off x="6596272" y="254978"/>
            <a:ext cx="5764403" cy="384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45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7</a:t>
            </a:fld>
            <a:endParaRPr lang="it-IT"/>
          </a:p>
        </p:txBody>
      </p:sp>
      <p:sp>
        <p:nvSpPr>
          <p:cNvPr id="5" name="Rettangolo 4"/>
          <p:cNvSpPr/>
          <p:nvPr/>
        </p:nvSpPr>
        <p:spPr>
          <a:xfrm>
            <a:off x="838200" y="1556995"/>
            <a:ext cx="6021843" cy="4124206"/>
          </a:xfrm>
          <a:prstGeom prst="rect">
            <a:avLst/>
          </a:prstGeom>
          <a:noFill/>
          <a:ln w="38100">
            <a:noFill/>
          </a:ln>
        </p:spPr>
        <p:txBody>
          <a:bodyPr wrap="square">
            <a:spAutoFit/>
          </a:bodyPr>
          <a:lstStyle/>
          <a:p>
            <a:pPr marL="342900" indent="-342900" fontAlgn="base">
              <a:buFont typeface="Arial" panose="020B0604020202020204" pitchFamily="34" charset="0"/>
              <a:buChar char="•"/>
            </a:pPr>
            <a:r>
              <a:rPr lang="en-US" sz="2800" dirty="0"/>
              <a:t>A rigid bottom line (hard dollars-and-cents hurdle) can be dangerous:</a:t>
            </a:r>
          </a:p>
          <a:p>
            <a:pPr marL="1257300" lvl="2" indent="-342900" fontAlgn="base">
              <a:buFont typeface="Arial" panose="020B0604020202020204" pitchFamily="34" charset="0"/>
              <a:buChar char="•"/>
            </a:pPr>
            <a:r>
              <a:rPr lang="en-US" sz="2800" dirty="0"/>
              <a:t>self- fulfilling prophecy </a:t>
            </a:r>
          </a:p>
          <a:p>
            <a:pPr marL="1257300" lvl="2" indent="-342900" fontAlgn="base">
              <a:buFont typeface="Arial" panose="020B0604020202020204" pitchFamily="34" charset="0"/>
              <a:buChar char="•"/>
            </a:pPr>
            <a:r>
              <a:rPr lang="en-US" sz="2800" dirty="0"/>
              <a:t>blind you to creative solutions. </a:t>
            </a:r>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a:t>Look for favorable terms: (ex. For the cable case) financing package at a generous interest rate</a:t>
            </a:r>
          </a:p>
          <a:p>
            <a:pPr marL="342900" indent="-342900" fontAlgn="base">
              <a:buFont typeface="Arial" panose="020B0604020202020204" pitchFamily="34" charset="0"/>
              <a:buChar char="•"/>
            </a:pPr>
            <a:endParaRPr lang="en-US" sz="1000" dirty="0"/>
          </a:p>
          <a:p>
            <a:pPr fontAlgn="base"/>
            <a:endParaRPr lang="en-US" sz="2800" dirty="0"/>
          </a:p>
        </p:txBody>
      </p:sp>
      <p:pic>
        <p:nvPicPr>
          <p:cNvPr id="3074" name="Picture 2" descr="Risultati immagini per walk away"/>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6" b="89956" l="9953" r="95794"/>
                    </a14:imgEffect>
                  </a14:imgLayer>
                </a14:imgProps>
              </a:ext>
              <a:ext uri="{28A0092B-C50C-407E-A947-70E740481C1C}">
                <a14:useLocalDpi xmlns:a14="http://schemas.microsoft.com/office/drawing/2010/main" val="0"/>
              </a:ext>
            </a:extLst>
          </a:blip>
          <a:srcRect/>
          <a:stretch>
            <a:fillRect/>
          </a:stretch>
        </p:blipFill>
        <p:spPr bwMode="auto">
          <a:xfrm>
            <a:off x="6596272" y="254978"/>
            <a:ext cx="5764403" cy="384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67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r>
              <a:rPr lang="it-IT" b="1" dirty="0">
                <a:solidFill>
                  <a:srgbClr val="002060"/>
                </a:solidFill>
              </a:rPr>
              <a:t> </a:t>
            </a:r>
            <a:r>
              <a:rPr lang="it-IT" b="1" dirty="0" err="1">
                <a:solidFill>
                  <a:srgbClr val="002060"/>
                </a:solidFill>
              </a:rPr>
              <a:t>Assessment</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8</a:t>
            </a:fld>
            <a:endParaRPr lang="it-IT"/>
          </a:p>
        </p:txBody>
      </p:sp>
      <p:sp>
        <p:nvSpPr>
          <p:cNvPr id="5" name="Rettangolo 4"/>
          <p:cNvSpPr/>
          <p:nvPr/>
        </p:nvSpPr>
        <p:spPr>
          <a:xfrm>
            <a:off x="924561" y="1617955"/>
            <a:ext cx="6299200" cy="5416868"/>
          </a:xfrm>
          <a:prstGeom prst="rect">
            <a:avLst/>
          </a:prstGeom>
          <a:noFill/>
          <a:ln w="38100">
            <a:noFill/>
          </a:ln>
        </p:spPr>
        <p:txBody>
          <a:bodyPr wrap="square">
            <a:spAutoFit/>
          </a:bodyPr>
          <a:lstStyle/>
          <a:p>
            <a:pPr fontAlgn="base"/>
            <a:r>
              <a:rPr lang="en-US" sz="2800" dirty="0"/>
              <a:t>Most people are not very good at evaluating BATNAs (over-optimism).</a:t>
            </a:r>
          </a:p>
          <a:p>
            <a:pPr fontAlgn="base"/>
            <a:r>
              <a:rPr lang="en-US" sz="2800" dirty="0"/>
              <a:t>Assessing them involves:</a:t>
            </a:r>
          </a:p>
          <a:p>
            <a:pPr fontAlgn="base"/>
            <a:endParaRPr lang="en-US" sz="900" dirty="0"/>
          </a:p>
          <a:p>
            <a:pPr marL="914400" lvl="1" indent="-457200" fontAlgn="base">
              <a:buFont typeface="Arial" panose="020B0604020202020204" pitchFamily="34" charset="0"/>
              <a:buChar char="•"/>
            </a:pPr>
            <a:r>
              <a:rPr lang="en-US" sz="2800" b="1" dirty="0"/>
              <a:t>Science</a:t>
            </a:r>
            <a:r>
              <a:rPr lang="en-US" sz="2800" dirty="0"/>
              <a:t>: specifying the plausible alternative agreements and rating. Tools of decision analysis and micro-economics. </a:t>
            </a:r>
          </a:p>
          <a:p>
            <a:pPr lvl="2" fontAlgn="base"/>
            <a:r>
              <a:rPr lang="en-US" dirty="0"/>
              <a:t>	</a:t>
            </a:r>
            <a:r>
              <a:rPr lang="en-US" sz="1100" dirty="0"/>
              <a:t>*</a:t>
            </a:r>
            <a:r>
              <a:rPr lang="en-GB" sz="1100" dirty="0"/>
              <a:t>Hammond, Kenney, and </a:t>
            </a:r>
            <a:r>
              <a:rPr lang="en-GB" sz="1100" dirty="0" err="1"/>
              <a:t>Raiffa</a:t>
            </a:r>
            <a:r>
              <a:rPr lang="en-GB" sz="1100" dirty="0"/>
              <a:t>, </a:t>
            </a:r>
            <a:r>
              <a:rPr lang="en-US" sz="1100" i="1" dirty="0"/>
              <a:t>Smart Choices</a:t>
            </a:r>
            <a:r>
              <a:rPr lang="en-GB" sz="1100" dirty="0"/>
              <a:t> </a:t>
            </a:r>
          </a:p>
          <a:p>
            <a:pPr lvl="2" fontAlgn="base"/>
            <a:endParaRPr lang="en-GB" sz="1100" dirty="0"/>
          </a:p>
          <a:p>
            <a:pPr marL="914400" lvl="1" indent="-457200" fontAlgn="base">
              <a:buFont typeface="Arial" panose="020B0604020202020204" pitchFamily="34" charset="0"/>
              <a:buChar char="•"/>
            </a:pPr>
            <a:r>
              <a:rPr lang="en-US" sz="2800" b="1" dirty="0"/>
              <a:t>Art</a:t>
            </a:r>
            <a:r>
              <a:rPr lang="en-US" sz="2800" dirty="0"/>
              <a:t>:  imagining creative alternatives and weighing their relative value. </a:t>
            </a:r>
          </a:p>
          <a:p>
            <a:pPr marL="342900" indent="-342900" fontAlgn="base">
              <a:buFont typeface="Arial" panose="020B0604020202020204" pitchFamily="34" charset="0"/>
              <a:buChar char="•"/>
            </a:pPr>
            <a:endParaRPr lang="en-US" sz="2800" dirty="0"/>
          </a:p>
          <a:p>
            <a:pPr fontAlgn="base"/>
            <a:endParaRPr lang="en-US" sz="2800" dirty="0"/>
          </a:p>
        </p:txBody>
      </p:sp>
      <p:pic>
        <p:nvPicPr>
          <p:cNvPr id="6" name="Picture 2" descr="Risultati immagini per walk away"/>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6" b="89956" l="9953" r="95794"/>
                    </a14:imgEffect>
                  </a14:imgLayer>
                </a14:imgProps>
              </a:ext>
              <a:ext uri="{28A0092B-C50C-407E-A947-70E740481C1C}">
                <a14:useLocalDpi xmlns:a14="http://schemas.microsoft.com/office/drawing/2010/main" val="0"/>
              </a:ext>
            </a:extLst>
          </a:blip>
          <a:srcRect/>
          <a:stretch>
            <a:fillRect/>
          </a:stretch>
        </p:blipFill>
        <p:spPr bwMode="auto">
          <a:xfrm>
            <a:off x="6596272" y="254978"/>
            <a:ext cx="5764403" cy="384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57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it-IT" b="1" dirty="0">
                <a:solidFill>
                  <a:srgbClr val="002060"/>
                </a:solidFill>
              </a:rPr>
              <a:t>1- </a:t>
            </a:r>
            <a:r>
              <a:rPr lang="it-IT" b="1" dirty="0" err="1">
                <a:solidFill>
                  <a:srgbClr val="002060"/>
                </a:solidFill>
              </a:rPr>
              <a:t>BATNAs</a:t>
            </a:r>
            <a:endParaRPr lang="it-IT" dirty="0"/>
          </a:p>
        </p:txBody>
      </p:sp>
      <p:sp>
        <p:nvSpPr>
          <p:cNvPr id="4" name="Segnaposto numero diapositiva 3"/>
          <p:cNvSpPr>
            <a:spLocks noGrp="1"/>
          </p:cNvSpPr>
          <p:nvPr>
            <p:ph type="sldNum" sz="quarter" idx="12"/>
          </p:nvPr>
        </p:nvSpPr>
        <p:spPr/>
        <p:txBody>
          <a:bodyPr/>
          <a:lstStyle/>
          <a:p>
            <a:fld id="{79613D2F-1235-4D3C-8D26-D4D79EEE859A}" type="slidenum">
              <a:rPr lang="it-IT" smtClean="0"/>
              <a:t>9</a:t>
            </a:fld>
            <a:endParaRPr lang="it-IT"/>
          </a:p>
        </p:txBody>
      </p:sp>
      <p:sp>
        <p:nvSpPr>
          <p:cNvPr id="5" name="Rettangolo 4"/>
          <p:cNvSpPr/>
          <p:nvPr/>
        </p:nvSpPr>
        <p:spPr>
          <a:xfrm>
            <a:off x="838200" y="1556995"/>
            <a:ext cx="6021843" cy="4555093"/>
          </a:xfrm>
          <a:prstGeom prst="rect">
            <a:avLst/>
          </a:prstGeom>
          <a:noFill/>
          <a:ln w="38100">
            <a:noFill/>
          </a:ln>
        </p:spPr>
        <p:txBody>
          <a:bodyPr wrap="square">
            <a:spAutoFit/>
          </a:bodyPr>
          <a:lstStyle/>
          <a:p>
            <a:pPr fontAlgn="base"/>
            <a:r>
              <a:rPr lang="en-US" sz="2800" dirty="0"/>
              <a:t>Consider the perceived BATNAs of both parties. </a:t>
            </a:r>
          </a:p>
          <a:p>
            <a:pPr marL="342900" indent="-342900" fontAlgn="base">
              <a:buFont typeface="Arial" panose="020B0604020202020204" pitchFamily="34" charset="0"/>
              <a:buChar char="•"/>
            </a:pPr>
            <a:endParaRPr lang="en-US" sz="1000" dirty="0"/>
          </a:p>
          <a:p>
            <a:pPr marL="342900" indent="-342900" fontAlgn="base">
              <a:buFont typeface="Arial" panose="020B0604020202020204" pitchFamily="34" charset="0"/>
              <a:buChar char="•"/>
            </a:pPr>
            <a:r>
              <a:rPr lang="en-US" sz="2800" dirty="0"/>
              <a:t>Excellent BATNA: ex.  negotiating with a prospective employer after already getting an offer from another. </a:t>
            </a:r>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a:t>Terrible BATNA: ex.  get a hotel room on a busy holiday weekend, with your kids sick and your car broken.</a:t>
            </a:r>
            <a:endParaRPr lang="en-US" sz="1000" dirty="0"/>
          </a:p>
          <a:p>
            <a:pPr fontAlgn="base"/>
            <a:endParaRPr lang="en-US" sz="2800" dirty="0"/>
          </a:p>
        </p:txBody>
      </p:sp>
      <p:pic>
        <p:nvPicPr>
          <p:cNvPr id="4098" name="Picture 2" descr="Risultati immagini per Car brok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7393" y="1556995"/>
            <a:ext cx="46005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682531"/>
      </p:ext>
    </p:extLst>
  </p:cSld>
  <p:clrMapOvr>
    <a:masterClrMapping/>
  </p:clrMapOvr>
</p:sld>
</file>

<file path=ppt/theme/theme1.xml><?xml version="1.0" encoding="utf-8"?>
<a:theme xmlns:a="http://schemas.openxmlformats.org/drawingml/2006/main" name="Tema di Office">
  <a:themeElements>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7776</TotalTime>
  <Words>2848</Words>
  <Application>Microsoft Office PowerPoint</Application>
  <PresentationFormat>Widescreen</PresentationFormat>
  <Paragraphs>486</Paragraphs>
  <Slides>50</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50</vt:i4>
      </vt:variant>
    </vt:vector>
  </HeadingPairs>
  <TitlesOfParts>
    <vt:vector size="54" baseType="lpstr">
      <vt:lpstr>Arial</vt:lpstr>
      <vt:lpstr>Calibri</vt:lpstr>
      <vt:lpstr>Calibri Light</vt:lpstr>
      <vt:lpstr>Tema di Office</vt:lpstr>
      <vt:lpstr>Introduction to Negotiation</vt:lpstr>
      <vt:lpstr>Negotiation</vt:lpstr>
      <vt:lpstr>How to Negotiate?</vt:lpstr>
      <vt:lpstr>7 questions to answer before </vt:lpstr>
      <vt:lpstr>1- BATNAs</vt:lpstr>
      <vt:lpstr>1- BATNAs</vt:lpstr>
      <vt:lpstr>1- BATNAs</vt:lpstr>
      <vt:lpstr>1- BATNAs Assessment</vt:lpstr>
      <vt:lpstr>1- BATNAs</vt:lpstr>
      <vt:lpstr>1- BATNAs – UC*</vt:lpstr>
      <vt:lpstr>1- BATNAs – UC*</vt:lpstr>
      <vt:lpstr>1- BATNAs : ZOPA</vt:lpstr>
      <vt:lpstr>1- BATNAs and ZOPA in practice</vt:lpstr>
      <vt:lpstr>1- BATNAs: the other side's walkaway </vt:lpstr>
      <vt:lpstr>1- BATNAs: the other side's walkaway </vt:lpstr>
      <vt:lpstr>1- BATNAs in short</vt:lpstr>
      <vt:lpstr>2- Parties</vt:lpstr>
      <vt:lpstr>2- Parties: ex.</vt:lpstr>
      <vt:lpstr>2- Parties: ex.</vt:lpstr>
      <vt:lpstr>2- Parties – UC*</vt:lpstr>
      <vt:lpstr>2- Parties in short</vt:lpstr>
      <vt:lpstr>3- Interests</vt:lpstr>
      <vt:lpstr>3- Interests</vt:lpstr>
      <vt:lpstr>3- Interests – UC*</vt:lpstr>
      <vt:lpstr>3- Interests in short</vt:lpstr>
      <vt:lpstr>4- Value</vt:lpstr>
      <vt:lpstr>4- Value – UC*</vt:lpstr>
      <vt:lpstr>4- Value – UC*</vt:lpstr>
      <vt:lpstr>4- Value:  key lessons</vt:lpstr>
      <vt:lpstr>4- Value:  key lessons</vt:lpstr>
      <vt:lpstr>4- Value in short</vt:lpstr>
      <vt:lpstr>5- Barriers</vt:lpstr>
      <vt:lpstr>5- Barriers</vt:lpstr>
      <vt:lpstr>5- Barriers</vt:lpstr>
      <vt:lpstr>5- Barriers</vt:lpstr>
      <vt:lpstr>6- Power</vt:lpstr>
      <vt:lpstr>6- Power: as BATNA</vt:lpstr>
      <vt:lpstr>6- Power: as BATNA </vt:lpstr>
      <vt:lpstr>6- Power:  how to use it</vt:lpstr>
      <vt:lpstr>6- Power in short</vt:lpstr>
      <vt:lpstr>7- Ethics</vt:lpstr>
      <vt:lpstr>7- Ethics Q1: Lying?</vt:lpstr>
      <vt:lpstr>7- Ethics Q2: being Fair?</vt:lpstr>
      <vt:lpstr>7- Ethics Q3: use Force?</vt:lpstr>
      <vt:lpstr>7- Ethics Q4: impact on Others?</vt:lpstr>
      <vt:lpstr>7- Ethics Q5: Moral on behalf of others?</vt:lpstr>
      <vt:lpstr>7- Ethics in short</vt:lpstr>
      <vt:lpstr>Negotiation – a recap</vt:lpstr>
      <vt:lpstr>Negotiation – a 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Anna Reale</dc:creator>
  <cp:lastModifiedBy>Reale Anna</cp:lastModifiedBy>
  <cp:revision>235</cp:revision>
  <cp:lastPrinted>2016-09-20T07:04:10Z</cp:lastPrinted>
  <dcterms:created xsi:type="dcterms:W3CDTF">2016-09-13T09:25:19Z</dcterms:created>
  <dcterms:modified xsi:type="dcterms:W3CDTF">2017-03-13T13:43:13Z</dcterms:modified>
</cp:coreProperties>
</file>